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Roboto Medium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F7467F-B33D-4651-8C77-A3F6850C4EA7}">
  <a:tblStyle styleId="{F4F7467F-B33D-4651-8C77-A3F6850C4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6.xml"/><Relationship Id="rId66" Type="http://schemas.openxmlformats.org/officeDocument/2006/relationships/font" Target="fonts/Robot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-italic.fntdata"/><Relationship Id="rId23" Type="http://schemas.openxmlformats.org/officeDocument/2006/relationships/slide" Target="slides/slide17.xml"/><Relationship Id="rId67" Type="http://schemas.openxmlformats.org/officeDocument/2006/relationships/font" Target="fonts/Robo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ic.googleusercontent.com/media/research.google.com/en/us/archive/googlecluster-ieee.pdf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6fb5bb9c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6fb5bb9c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6fb5bb9cd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6fb5bb9cd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6fb5bb9cd_0_13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6fb5bb9cd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6fb5bb9c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6fb5bb9c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6fb5bb9cd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6fb5bb9cd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6fb5bb9cd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76fb5bb9c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6fb5bb9cd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76fb5bb9cd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6fb5bb9cd_0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76fb5bb9cd_0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b8bdba1b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b8bdba1b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https://static.googleusercontent.com/media/research.google.com/en/us/archive/googlecluster-ieee.pdf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eb8bdba1b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eb8bdba1b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b8bdba1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b8bdba1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6fb5bb9cd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6fb5bb9c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eb8bdba1b4_0_6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eb8bdba1b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b8bdba1b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b8bdba1b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eb8bdba1b4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eb8bdba1b4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eb8bdba1b4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eb8bdba1b4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eb8bdba1b4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eb8bdba1b4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eb8bdba1b4_0_13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eb8bdba1b4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eb8bdba1b4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eb8bdba1b4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770b542f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770b542f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770b542f75_0_3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770b542f75_0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ebc7f1eecc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ebc7f1eec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6fb5bb9c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6fb5bb9c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ebc7f1eec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ebc7f1eec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2ebc7f1eecc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2ebc7f1eecc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f0611950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f0611950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ebc7f1eecc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ebc7f1eecc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f0611950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2f0611950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2f06119508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2f06119508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2f06119508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2f06119508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2f061195088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2f061195088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2f063a8af5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2f063a8af5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2f063a8af5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2f063a8af5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6fb5bb9cd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6fb5bb9cd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2f063a8af59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2f063a8af59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f063a8af59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f063a8af59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2770b542f75_0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2770b542f75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770b542f75_0_3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770b542f75_0_3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2ebc7f1eecc_0_255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2ebc7f1eecc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2ebc7f1eecc_0_2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9" name="Google Shape;3409;g2ebc7f1eecc_0_2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g2ebc7f1eecc_0_2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9" name="Google Shape;3419;g2ebc7f1eecc_0_2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2ebc7f1eecc_0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2ebc7f1eecc_0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2ebc7f1eecc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2ebc7f1eecc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g2ebc7f1eecc_0_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7" name="Google Shape;3437;g2ebc7f1eecc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6fb5bb9c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6fb5bb9c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2ebc7f1ee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2ebc7f1ee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2ebc7f1ee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2ebc7f1ee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2ebc7f1eec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6" name="Google Shape;3456;g2ebc7f1eec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2ebc7f1eec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2" name="Google Shape;3462;g2ebc7f1eec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2ebc7f1eec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2ebc7f1eec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2ebc7f1eec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2ebc7f1eec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6fb5bb9cd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6fb5bb9cd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6fb5bb9cd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6fb5bb9cd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6fb5bb9cd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6fb5bb9cd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6fb5bb9c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6fb5bb9c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linkedin.com/posts/urs-h%C3%B6lzle_todays-hyperscale-data-centers-rely-on-ultra-high-bandwidth-activity-7169073511582420994-zYyW" TargetMode="External"/><Relationship Id="rId4" Type="http://schemas.openxmlformats.org/officeDocument/2006/relationships/hyperlink" Target="https://www.linkedin.com/posts/urs-h%C3%B6lzle_todays-hyperscale-data-centers-rely-on-ultra-high-bandwidth-activity-7169073511582420994-zYyW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ccr.sigcomm.org/online/files/p63-alfares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ccr.sigcomm.org/online/files/p63-alfares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enix.org/system/files/conference/nsdi13/nsdi13-final170_update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Fall 2024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Kao,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Ankit Singla, Murphy McCauley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Datacenters, Part 1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X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Traffic Patterns</a:t>
            </a:r>
            <a:endParaRPr/>
          </a:p>
        </p:txBody>
      </p:sp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 traffic demand has increased significantly.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50x increase between 2008 and 2014!</a:t>
            </a:r>
            <a:endParaRPr/>
          </a:p>
        </p:txBody>
      </p:sp>
      <p:pic>
        <p:nvPicPr>
          <p:cNvPr id="339" name="Google Shape;3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300" y="1547550"/>
            <a:ext cx="5198001" cy="28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 txBox="1"/>
          <p:nvPr/>
        </p:nvSpPr>
        <p:spPr>
          <a:xfrm>
            <a:off x="801300" y="4356825"/>
            <a:ext cx="6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“Jupiter Rising: A Decade of Clos Topologies and Centralized Control in Google’s Datacenter Network”, Arjun Singh et al. @ Google, ACM SIGCOMM’15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Inside a Real Datacenter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Real Datacenter</a:t>
            </a:r>
            <a:endParaRPr/>
          </a:p>
        </p:txBody>
      </p:sp>
      <p:sp>
        <p:nvSpPr>
          <p:cNvPr id="347" name="Google Shape;347;p3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 Application in a Datacenter</a:t>
            </a:r>
            <a:endParaRPr/>
          </a:p>
        </p:txBody>
      </p:sp>
      <p:sp>
        <p:nvSpPr>
          <p:cNvPr id="356" name="Google Shape;356;p35"/>
          <p:cNvSpPr txBox="1"/>
          <p:nvPr>
            <p:ph idx="1" type="body"/>
          </p:nvPr>
        </p:nvSpPr>
        <p:spPr>
          <a:xfrm>
            <a:off x="107050" y="402200"/>
            <a:ext cx="8909700" cy="21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you send a packet to the service (e.g. Facebook):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ISP forwards the packet through ISP-operated routers and links.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Eventually, the packet reaches a peering location.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ISP hands the packet off to a Facebook-</a:t>
            </a:r>
            <a:r>
              <a:rPr lang="en"/>
              <a:t>operated</a:t>
            </a:r>
            <a:r>
              <a:rPr lang="en"/>
              <a:t> router.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 forwards the packet through its own infrastructure to a datacenter.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" name="Google Shape;361;p35"/>
          <p:cNvCxnSpPr>
            <a:stCxn id="360" idx="6"/>
            <a:endCxn id="359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5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3" name="Google Shape;363;p35"/>
          <p:cNvCxnSpPr>
            <a:stCxn id="359" idx="3"/>
            <a:endCxn id="362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5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5" name="Google Shape;365;p35"/>
          <p:cNvCxnSpPr>
            <a:stCxn id="362" idx="3"/>
            <a:endCxn id="364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5"/>
          <p:cNvCxnSpPr>
            <a:stCxn id="364" idx="3"/>
            <a:endCxn id="367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5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9" name="Google Shape;369;p35"/>
          <p:cNvCxnSpPr>
            <a:stCxn id="367" idx="3"/>
            <a:endCxn id="368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5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1" name="Google Shape;371;p35"/>
          <p:cNvCxnSpPr>
            <a:stCxn id="368" idx="3"/>
            <a:endCxn id="370" idx="1"/>
          </p:cNvCxnSpPr>
          <p:nvPr/>
        </p:nvCxnSpPr>
        <p:spPr>
          <a:xfrm>
            <a:off x="4520702" y="3815575"/>
            <a:ext cx="47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5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3" name="Google Shape;373;p35"/>
          <p:cNvCxnSpPr>
            <a:stCxn id="370" idx="3"/>
            <a:endCxn id="372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35"/>
          <p:cNvCxnSpPr>
            <a:stCxn id="372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5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9" name="Google Shape;379;p35"/>
          <p:cNvCxnSpPr>
            <a:stCxn id="375" idx="3"/>
            <a:endCxn id="380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5"/>
          <p:cNvCxnSpPr>
            <a:stCxn id="375" idx="3"/>
            <a:endCxn id="382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5"/>
          <p:cNvCxnSpPr>
            <a:stCxn id="375" idx="3"/>
            <a:endCxn id="384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35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6" name="Google Shape;386;p35"/>
          <p:cNvCxnSpPr>
            <a:stCxn id="376" idx="3"/>
            <a:endCxn id="385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5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8" name="Google Shape;388;p35"/>
          <p:cNvCxnSpPr>
            <a:stCxn id="377" idx="3"/>
            <a:endCxn id="387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5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0" name="Google Shape;390;p35"/>
          <p:cNvCxnSpPr>
            <a:stCxn id="378" idx="3"/>
            <a:endCxn id="389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5"/>
          <p:cNvCxnSpPr>
            <a:stCxn id="377" idx="3"/>
            <a:endCxn id="389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5"/>
          <p:cNvCxnSpPr>
            <a:stCxn id="376" idx="3"/>
            <a:endCxn id="389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5"/>
          <p:cNvCxnSpPr>
            <a:stCxn id="387" idx="2"/>
            <a:endCxn id="378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5"/>
          <p:cNvCxnSpPr>
            <a:stCxn id="376" idx="3"/>
            <a:endCxn id="387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5"/>
          <p:cNvCxnSpPr>
            <a:stCxn id="385" idx="2"/>
            <a:endCxn id="377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5"/>
          <p:cNvCxnSpPr>
            <a:stCxn id="385" idx="2"/>
            <a:endCxn id="378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5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7" name="Google Shape;397;p35"/>
          <p:cNvCxnSpPr>
            <a:stCxn id="380" idx="3"/>
            <a:endCxn id="376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5"/>
          <p:cNvCxnSpPr>
            <a:stCxn id="382" idx="3"/>
            <a:endCxn id="377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5"/>
          <p:cNvCxnSpPr>
            <a:stCxn id="384" idx="3"/>
            <a:endCxn id="378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5"/>
          <p:cNvCxnSpPr>
            <a:stCxn id="382" idx="3"/>
            <a:endCxn id="378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5"/>
          <p:cNvCxnSpPr>
            <a:stCxn id="380" idx="3"/>
            <a:endCxn id="378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5"/>
          <p:cNvCxnSpPr>
            <a:stCxn id="377" idx="1"/>
            <a:endCxn id="384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5"/>
          <p:cNvCxnSpPr>
            <a:stCxn id="380" idx="3"/>
            <a:endCxn id="377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5"/>
          <p:cNvCxnSpPr>
            <a:stCxn id="376" idx="1"/>
            <a:endCxn id="382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5"/>
          <p:cNvCxnSpPr>
            <a:stCxn id="376" idx="1"/>
            <a:endCxn id="384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5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Peering Locations</a:t>
            </a:r>
            <a:endParaRPr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107050" y="402200"/>
            <a:ext cx="5322300" cy="24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Peering locations</a:t>
            </a:r>
            <a:r>
              <a:rPr lang="en"/>
              <a:t> host network interconnection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to be near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found in cities.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Applications and ISPs rent space here to install their routers.</a:t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4" name="Google Shape;424;p36"/>
          <p:cNvCxnSpPr>
            <a:stCxn id="423" idx="6"/>
            <a:endCxn id="422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6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6" name="Google Shape;426;p36"/>
          <p:cNvCxnSpPr>
            <a:stCxn id="422" idx="3"/>
            <a:endCxn id="425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6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36"/>
          <p:cNvCxnSpPr>
            <a:stCxn id="425" idx="3"/>
            <a:endCxn id="427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36"/>
          <p:cNvCxnSpPr>
            <a:stCxn id="427" idx="3"/>
            <a:endCxn id="430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36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2" name="Google Shape;432;p36"/>
          <p:cNvCxnSpPr>
            <a:stCxn id="433" idx="3"/>
            <a:endCxn id="431" idx="1"/>
          </p:cNvCxnSpPr>
          <p:nvPr/>
        </p:nvCxnSpPr>
        <p:spPr>
          <a:xfrm>
            <a:off x="4520802" y="3815525"/>
            <a:ext cx="476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6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" name="Google Shape;435;p36"/>
          <p:cNvCxnSpPr>
            <a:stCxn id="431" idx="3"/>
            <a:endCxn id="434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6"/>
          <p:cNvCxnSpPr>
            <a:stCxn id="434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36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1" name="Google Shape;441;p36"/>
          <p:cNvCxnSpPr>
            <a:stCxn id="437" idx="3"/>
            <a:endCxn id="442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6"/>
          <p:cNvCxnSpPr>
            <a:stCxn id="437" idx="3"/>
            <a:endCxn id="444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6"/>
          <p:cNvCxnSpPr>
            <a:stCxn id="437" idx="3"/>
            <a:endCxn id="446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6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8" name="Google Shape;448;p36"/>
          <p:cNvCxnSpPr>
            <a:stCxn id="438" idx="3"/>
            <a:endCxn id="447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6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0" name="Google Shape;450;p36"/>
          <p:cNvCxnSpPr>
            <a:stCxn id="439" idx="3"/>
            <a:endCxn id="449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6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36"/>
          <p:cNvCxnSpPr>
            <a:stCxn id="440" idx="3"/>
            <a:endCxn id="451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6"/>
          <p:cNvCxnSpPr>
            <a:stCxn id="439" idx="3"/>
            <a:endCxn id="451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6"/>
          <p:cNvCxnSpPr>
            <a:stCxn id="438" idx="3"/>
            <a:endCxn id="451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6"/>
          <p:cNvCxnSpPr>
            <a:stCxn id="449" idx="2"/>
            <a:endCxn id="440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36"/>
          <p:cNvCxnSpPr>
            <a:stCxn id="438" idx="3"/>
            <a:endCxn id="449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6"/>
          <p:cNvCxnSpPr>
            <a:stCxn id="447" idx="2"/>
            <a:endCxn id="439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6"/>
          <p:cNvCxnSpPr>
            <a:stCxn id="447" idx="2"/>
            <a:endCxn id="440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36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9" name="Google Shape;459;p36"/>
          <p:cNvCxnSpPr>
            <a:stCxn id="442" idx="3"/>
            <a:endCxn id="438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6"/>
          <p:cNvCxnSpPr>
            <a:stCxn id="444" idx="3"/>
            <a:endCxn id="439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6"/>
          <p:cNvCxnSpPr>
            <a:stCxn id="446" idx="3"/>
            <a:endCxn id="440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6"/>
          <p:cNvCxnSpPr>
            <a:stCxn id="444" idx="3"/>
            <a:endCxn id="440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6"/>
          <p:cNvCxnSpPr>
            <a:stCxn id="442" idx="3"/>
            <a:endCxn id="440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6"/>
          <p:cNvCxnSpPr>
            <a:stCxn id="439" idx="1"/>
            <a:endCxn id="446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6"/>
          <p:cNvCxnSpPr>
            <a:stCxn id="442" idx="3"/>
            <a:endCxn id="439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6"/>
          <p:cNvCxnSpPr>
            <a:stCxn id="438" idx="1"/>
            <a:endCxn id="444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6"/>
          <p:cNvCxnSpPr>
            <a:stCxn id="438" idx="1"/>
            <a:endCxn id="446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6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36"/>
          <p:cNvCxnSpPr>
            <a:stCxn id="472" idx="3"/>
            <a:endCxn id="473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6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6" name="Google Shape;4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000" y="530025"/>
            <a:ext cx="3038775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"/>
          <p:cNvSpPr/>
          <p:nvPr/>
        </p:nvSpPr>
        <p:spPr>
          <a:xfrm>
            <a:off x="3243200" y="3292475"/>
            <a:ext cx="15270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4086975" y="2945825"/>
            <a:ext cx="4867800" cy="17922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7"/>
          <p:cNvSpPr/>
          <p:nvPr/>
        </p:nvSpPr>
        <p:spPr>
          <a:xfrm>
            <a:off x="4770200" y="3292525"/>
            <a:ext cx="1454100" cy="1046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7"/>
          <p:cNvSpPr/>
          <p:nvPr/>
        </p:nvSpPr>
        <p:spPr>
          <a:xfrm>
            <a:off x="997250" y="3024850"/>
            <a:ext cx="2907300" cy="15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Datacenters</a:t>
            </a:r>
            <a:endParaRPr/>
          </a:p>
        </p:txBody>
      </p:sp>
      <p:sp>
        <p:nvSpPr>
          <p:cNvPr id="486" name="Google Shape;486;p37"/>
          <p:cNvSpPr txBox="1"/>
          <p:nvPr>
            <p:ph idx="1" type="body"/>
          </p:nvPr>
        </p:nvSpPr>
        <p:spPr>
          <a:xfrm>
            <a:off x="107050" y="402200"/>
            <a:ext cx="5322300" cy="24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Datacenters</a:t>
            </a:r>
            <a:r>
              <a:rPr lang="en"/>
              <a:t> host the servers and application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Doesn't need to be near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found in less-populated areas.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Constraints: Power, cooling, physical space.</a:t>
            </a:r>
            <a:endParaRPr/>
          </a:p>
        </p:txBody>
      </p:sp>
      <p:sp>
        <p:nvSpPr>
          <p:cNvPr id="487" name="Google Shape;487;p37"/>
          <p:cNvSpPr/>
          <p:nvPr/>
        </p:nvSpPr>
        <p:spPr>
          <a:xfrm>
            <a:off x="6224300" y="3044725"/>
            <a:ext cx="2606700" cy="16056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7"/>
          <p:cNvSpPr/>
          <p:nvPr/>
        </p:nvSpPr>
        <p:spPr>
          <a:xfrm>
            <a:off x="1202600" y="36730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7"/>
          <p:cNvSpPr/>
          <p:nvPr/>
        </p:nvSpPr>
        <p:spPr>
          <a:xfrm>
            <a:off x="440588" y="367302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0" name="Google Shape;490;p37"/>
          <p:cNvCxnSpPr>
            <a:stCxn id="489" idx="6"/>
            <a:endCxn id="488" idx="1"/>
          </p:cNvCxnSpPr>
          <p:nvPr/>
        </p:nvCxnSpPr>
        <p:spPr>
          <a:xfrm>
            <a:off x="725588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7"/>
          <p:cNvSpPr/>
          <p:nvPr/>
        </p:nvSpPr>
        <p:spPr>
          <a:xfrm>
            <a:off x="1949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2" name="Google Shape;492;p37"/>
          <p:cNvCxnSpPr>
            <a:stCxn id="488" idx="3"/>
            <a:endCxn id="491" idx="1"/>
          </p:cNvCxnSpPr>
          <p:nvPr/>
        </p:nvCxnSpPr>
        <p:spPr>
          <a:xfrm>
            <a:off x="1487600" y="3815525"/>
            <a:ext cx="462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7"/>
          <p:cNvSpPr/>
          <p:nvPr/>
        </p:nvSpPr>
        <p:spPr>
          <a:xfrm>
            <a:off x="2711700" y="36730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37"/>
          <p:cNvCxnSpPr>
            <a:stCxn id="491" idx="3"/>
            <a:endCxn id="493" idx="1"/>
          </p:cNvCxnSpPr>
          <p:nvPr/>
        </p:nvCxnSpPr>
        <p:spPr>
          <a:xfrm>
            <a:off x="2234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37"/>
          <p:cNvCxnSpPr>
            <a:stCxn id="493" idx="3"/>
            <a:endCxn id="496" idx="1"/>
          </p:cNvCxnSpPr>
          <p:nvPr/>
        </p:nvCxnSpPr>
        <p:spPr>
          <a:xfrm>
            <a:off x="2996700" y="381557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37"/>
          <p:cNvSpPr/>
          <p:nvPr/>
        </p:nvSpPr>
        <p:spPr>
          <a:xfrm>
            <a:off x="3473600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4235702" y="367307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37"/>
          <p:cNvCxnSpPr>
            <a:stCxn id="496" idx="3"/>
            <a:endCxn id="497" idx="1"/>
          </p:cNvCxnSpPr>
          <p:nvPr/>
        </p:nvCxnSpPr>
        <p:spPr>
          <a:xfrm>
            <a:off x="3758600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7"/>
          <p:cNvSpPr/>
          <p:nvPr/>
        </p:nvSpPr>
        <p:spPr>
          <a:xfrm>
            <a:off x="49975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0" name="Google Shape;500;p37"/>
          <p:cNvCxnSpPr>
            <a:stCxn id="497" idx="3"/>
            <a:endCxn id="499" idx="1"/>
          </p:cNvCxnSpPr>
          <p:nvPr/>
        </p:nvCxnSpPr>
        <p:spPr>
          <a:xfrm>
            <a:off x="4520702" y="3815575"/>
            <a:ext cx="476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7"/>
          <p:cNvSpPr/>
          <p:nvPr/>
        </p:nvSpPr>
        <p:spPr>
          <a:xfrm>
            <a:off x="5759402" y="36730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2" name="Google Shape;502;p37"/>
          <p:cNvCxnSpPr>
            <a:stCxn id="499" idx="3"/>
            <a:endCxn id="501" idx="1"/>
          </p:cNvCxnSpPr>
          <p:nvPr/>
        </p:nvCxnSpPr>
        <p:spPr>
          <a:xfrm>
            <a:off x="52825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7"/>
          <p:cNvCxnSpPr>
            <a:stCxn id="501" idx="3"/>
          </p:cNvCxnSpPr>
          <p:nvPr/>
        </p:nvCxnSpPr>
        <p:spPr>
          <a:xfrm>
            <a:off x="6044402" y="3815525"/>
            <a:ext cx="477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37"/>
          <p:cNvSpPr/>
          <p:nvPr/>
        </p:nvSpPr>
        <p:spPr>
          <a:xfrm>
            <a:off x="6521300" y="3676501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37"/>
          <p:cNvSpPr/>
          <p:nvPr/>
        </p:nvSpPr>
        <p:spPr>
          <a:xfrm>
            <a:off x="760375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760375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760375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8" name="Google Shape;508;p37"/>
          <p:cNvCxnSpPr>
            <a:stCxn id="504" idx="3"/>
            <a:endCxn id="509" idx="1"/>
          </p:cNvCxnSpPr>
          <p:nvPr/>
        </p:nvCxnSpPr>
        <p:spPr>
          <a:xfrm flipH="1" rot="10800000">
            <a:off x="6806300" y="3441001"/>
            <a:ext cx="210300" cy="37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7"/>
          <p:cNvCxnSpPr>
            <a:stCxn id="504" idx="3"/>
            <a:endCxn id="511" idx="1"/>
          </p:cNvCxnSpPr>
          <p:nvPr/>
        </p:nvCxnSpPr>
        <p:spPr>
          <a:xfrm>
            <a:off x="6806300" y="3819001"/>
            <a:ext cx="210300" cy="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7"/>
          <p:cNvCxnSpPr>
            <a:stCxn id="504" idx="3"/>
            <a:endCxn id="513" idx="1"/>
          </p:cNvCxnSpPr>
          <p:nvPr/>
        </p:nvCxnSpPr>
        <p:spPr>
          <a:xfrm>
            <a:off x="6806300" y="3819001"/>
            <a:ext cx="210300" cy="38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7"/>
          <p:cNvSpPr/>
          <p:nvPr/>
        </p:nvSpPr>
        <p:spPr>
          <a:xfrm>
            <a:off x="8185750" y="3298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37"/>
          <p:cNvCxnSpPr>
            <a:stCxn id="505" idx="3"/>
            <a:endCxn id="514" idx="2"/>
          </p:cNvCxnSpPr>
          <p:nvPr/>
        </p:nvCxnSpPr>
        <p:spPr>
          <a:xfrm>
            <a:off x="7888750" y="3440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37"/>
          <p:cNvSpPr/>
          <p:nvPr/>
        </p:nvSpPr>
        <p:spPr>
          <a:xfrm>
            <a:off x="8185750" y="3673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7" name="Google Shape;517;p37"/>
          <p:cNvCxnSpPr>
            <a:stCxn id="506" idx="3"/>
            <a:endCxn id="516" idx="2"/>
          </p:cNvCxnSpPr>
          <p:nvPr/>
        </p:nvCxnSpPr>
        <p:spPr>
          <a:xfrm flipH="1" rot="10800000">
            <a:off x="7888750" y="3815576"/>
            <a:ext cx="2970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37"/>
          <p:cNvSpPr/>
          <p:nvPr/>
        </p:nvSpPr>
        <p:spPr>
          <a:xfrm>
            <a:off x="8185750" y="40603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9" name="Google Shape;519;p37"/>
          <p:cNvCxnSpPr>
            <a:stCxn id="507" idx="3"/>
            <a:endCxn id="518" idx="2"/>
          </p:cNvCxnSpPr>
          <p:nvPr/>
        </p:nvCxnSpPr>
        <p:spPr>
          <a:xfrm>
            <a:off x="7888750" y="4202876"/>
            <a:ext cx="297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7"/>
          <p:cNvCxnSpPr>
            <a:stCxn id="506" idx="3"/>
            <a:endCxn id="518" idx="2"/>
          </p:cNvCxnSpPr>
          <p:nvPr/>
        </p:nvCxnSpPr>
        <p:spPr>
          <a:xfrm>
            <a:off x="7888750" y="3821876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7"/>
          <p:cNvCxnSpPr>
            <a:stCxn id="505" idx="3"/>
            <a:endCxn id="518" idx="2"/>
          </p:cNvCxnSpPr>
          <p:nvPr/>
        </p:nvCxnSpPr>
        <p:spPr>
          <a:xfrm>
            <a:off x="7888750" y="3440876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37"/>
          <p:cNvCxnSpPr>
            <a:stCxn id="516" idx="2"/>
            <a:endCxn id="507" idx="3"/>
          </p:cNvCxnSpPr>
          <p:nvPr/>
        </p:nvCxnSpPr>
        <p:spPr>
          <a:xfrm flipH="1">
            <a:off x="7888750" y="3815564"/>
            <a:ext cx="297000" cy="3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37"/>
          <p:cNvCxnSpPr>
            <a:stCxn id="505" idx="3"/>
            <a:endCxn id="516" idx="2"/>
          </p:cNvCxnSpPr>
          <p:nvPr/>
        </p:nvCxnSpPr>
        <p:spPr>
          <a:xfrm>
            <a:off x="7888750" y="3440876"/>
            <a:ext cx="297000" cy="37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7"/>
          <p:cNvCxnSpPr>
            <a:stCxn id="514" idx="2"/>
            <a:endCxn id="506" idx="3"/>
          </p:cNvCxnSpPr>
          <p:nvPr/>
        </p:nvCxnSpPr>
        <p:spPr>
          <a:xfrm flipH="1">
            <a:off x="7888750" y="3440864"/>
            <a:ext cx="2970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7"/>
          <p:cNvCxnSpPr>
            <a:stCxn id="514" idx="2"/>
            <a:endCxn id="507" idx="3"/>
          </p:cNvCxnSpPr>
          <p:nvPr/>
        </p:nvCxnSpPr>
        <p:spPr>
          <a:xfrm flipH="1">
            <a:off x="7888750" y="3440864"/>
            <a:ext cx="2970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7"/>
          <p:cNvSpPr/>
          <p:nvPr/>
        </p:nvSpPr>
        <p:spPr>
          <a:xfrm>
            <a:off x="7016600" y="3298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37"/>
          <p:cNvSpPr/>
          <p:nvPr/>
        </p:nvSpPr>
        <p:spPr>
          <a:xfrm>
            <a:off x="7016600" y="3679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7016600" y="40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37"/>
          <p:cNvCxnSpPr>
            <a:stCxn id="509" idx="3"/>
            <a:endCxn id="505" idx="1"/>
          </p:cNvCxnSpPr>
          <p:nvPr/>
        </p:nvCxnSpPr>
        <p:spPr>
          <a:xfrm>
            <a:off x="7301600" y="3440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37"/>
          <p:cNvCxnSpPr>
            <a:stCxn id="511" idx="3"/>
            <a:endCxn id="506" idx="1"/>
          </p:cNvCxnSpPr>
          <p:nvPr/>
        </p:nvCxnSpPr>
        <p:spPr>
          <a:xfrm>
            <a:off x="7301600" y="3821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7"/>
          <p:cNvCxnSpPr>
            <a:stCxn id="513" idx="3"/>
            <a:endCxn id="507" idx="1"/>
          </p:cNvCxnSpPr>
          <p:nvPr/>
        </p:nvCxnSpPr>
        <p:spPr>
          <a:xfrm>
            <a:off x="7301600" y="4202876"/>
            <a:ext cx="30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7"/>
          <p:cNvCxnSpPr>
            <a:stCxn id="511" idx="3"/>
            <a:endCxn id="507" idx="1"/>
          </p:cNvCxnSpPr>
          <p:nvPr/>
        </p:nvCxnSpPr>
        <p:spPr>
          <a:xfrm>
            <a:off x="730160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7"/>
          <p:cNvCxnSpPr>
            <a:stCxn id="509" idx="3"/>
            <a:endCxn id="507" idx="1"/>
          </p:cNvCxnSpPr>
          <p:nvPr/>
        </p:nvCxnSpPr>
        <p:spPr>
          <a:xfrm>
            <a:off x="730160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7"/>
          <p:cNvCxnSpPr>
            <a:stCxn id="506" idx="1"/>
            <a:endCxn id="513" idx="3"/>
          </p:cNvCxnSpPr>
          <p:nvPr/>
        </p:nvCxnSpPr>
        <p:spPr>
          <a:xfrm flipH="1">
            <a:off x="7301650" y="3821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37"/>
          <p:cNvCxnSpPr>
            <a:stCxn id="509" idx="3"/>
            <a:endCxn id="506" idx="1"/>
          </p:cNvCxnSpPr>
          <p:nvPr/>
        </p:nvCxnSpPr>
        <p:spPr>
          <a:xfrm>
            <a:off x="730160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7"/>
          <p:cNvCxnSpPr>
            <a:stCxn id="505" idx="1"/>
            <a:endCxn id="511" idx="3"/>
          </p:cNvCxnSpPr>
          <p:nvPr/>
        </p:nvCxnSpPr>
        <p:spPr>
          <a:xfrm flipH="1">
            <a:off x="7301650" y="3440876"/>
            <a:ext cx="302100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7"/>
          <p:cNvCxnSpPr>
            <a:stCxn id="505" idx="1"/>
            <a:endCxn id="513" idx="3"/>
          </p:cNvCxnSpPr>
          <p:nvPr/>
        </p:nvCxnSpPr>
        <p:spPr>
          <a:xfrm flipH="1">
            <a:off x="7301650" y="3440876"/>
            <a:ext cx="302100" cy="76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7"/>
          <p:cNvSpPr txBox="1"/>
          <p:nvPr/>
        </p:nvSpPr>
        <p:spPr>
          <a:xfrm>
            <a:off x="168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37"/>
          <p:cNvSpPr txBox="1"/>
          <p:nvPr/>
        </p:nvSpPr>
        <p:spPr>
          <a:xfrm>
            <a:off x="930950" y="314597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37"/>
          <p:cNvSpPr txBox="1"/>
          <p:nvPr/>
        </p:nvSpPr>
        <p:spPr>
          <a:xfrm>
            <a:off x="3639050" y="4028250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1398300" y="4624875"/>
            <a:ext cx="214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ISP-owned infrastructure</a:t>
            </a:r>
            <a:endParaRPr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5159075" y="47873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0" name="Google Shape;5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150" y="530175"/>
            <a:ext cx="3418613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/>
          <p:nvPr/>
        </p:nvSpPr>
        <p:spPr>
          <a:xfrm>
            <a:off x="3395800" y="30776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38"/>
          <p:cNvSpPr/>
          <p:nvPr/>
        </p:nvSpPr>
        <p:spPr>
          <a:xfrm>
            <a:off x="3395800" y="39158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The Big Picture</a:t>
            </a:r>
            <a:endParaRPr/>
          </a:p>
        </p:txBody>
      </p:sp>
      <p:sp>
        <p:nvSpPr>
          <p:cNvPr id="548" name="Google Shape;548;p38"/>
          <p:cNvSpPr txBox="1"/>
          <p:nvPr>
            <p:ph idx="1" type="body"/>
          </p:nvPr>
        </p:nvSpPr>
        <p:spPr>
          <a:xfrm>
            <a:off x="107050" y="402200"/>
            <a:ext cx="89097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Datacenters</a:t>
            </a:r>
            <a:r>
              <a:rPr lang="en"/>
              <a:t> host the servers and application infrastructure.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Peering locations</a:t>
            </a:r>
            <a:r>
              <a:rPr lang="en"/>
              <a:t> host network interconnection infrastructure.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 and the ISPs all install routers here.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Facebook's </a:t>
            </a:r>
            <a:r>
              <a:rPr b="1" lang="en"/>
              <a:t>wide area network</a:t>
            </a:r>
            <a:r>
              <a:rPr lang="en"/>
              <a:t> (WAN) connects its locations together.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peering locations and datacenters could all be in different cities.</a:t>
            </a:r>
            <a:endParaRPr/>
          </a:p>
        </p:txBody>
      </p:sp>
      <p:sp>
        <p:nvSpPr>
          <p:cNvPr id="549" name="Google Shape;549;p38"/>
          <p:cNvSpPr/>
          <p:nvPr/>
        </p:nvSpPr>
        <p:spPr>
          <a:xfrm>
            <a:off x="4086975" y="2628795"/>
            <a:ext cx="4101000" cy="2157000"/>
          </a:xfrm>
          <a:prstGeom prst="roundRect">
            <a:avLst>
              <a:gd fmla="val 7566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4744425" y="4863545"/>
            <a:ext cx="278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Facebook-owned infrastructure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4796800" y="2827225"/>
            <a:ext cx="1774500" cy="1837800"/>
          </a:xfrm>
          <a:prstGeom prst="roundRect">
            <a:avLst>
              <a:gd fmla="val 10573" name="adj"/>
            </a:avLst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5541577" y="30014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5864802" y="3682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5292452" y="38415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5" name="Google Shape;555;p38"/>
          <p:cNvCxnSpPr>
            <a:stCxn id="552" idx="1"/>
            <a:endCxn id="545" idx="6"/>
          </p:cNvCxnSpPr>
          <p:nvPr/>
        </p:nvCxnSpPr>
        <p:spPr>
          <a:xfrm flipH="1">
            <a:off x="4796677" y="3143925"/>
            <a:ext cx="744900" cy="17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8"/>
          <p:cNvCxnSpPr>
            <a:stCxn id="554" idx="1"/>
            <a:endCxn id="546" idx="6"/>
          </p:cNvCxnSpPr>
          <p:nvPr/>
        </p:nvCxnSpPr>
        <p:spPr>
          <a:xfrm flipH="1">
            <a:off x="4796852" y="3984025"/>
            <a:ext cx="495600" cy="17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8"/>
          <p:cNvCxnSpPr>
            <a:stCxn id="554" idx="0"/>
            <a:endCxn id="552" idx="2"/>
          </p:cNvCxnSpPr>
          <p:nvPr/>
        </p:nvCxnSpPr>
        <p:spPr>
          <a:xfrm flipH="1" rot="10800000">
            <a:off x="5434952" y="3286525"/>
            <a:ext cx="249000" cy="55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8"/>
          <p:cNvCxnSpPr>
            <a:stCxn id="554" idx="3"/>
            <a:endCxn id="553" idx="1"/>
          </p:cNvCxnSpPr>
          <p:nvPr/>
        </p:nvCxnSpPr>
        <p:spPr>
          <a:xfrm flipH="1" rot="10800000">
            <a:off x="5577452" y="3825325"/>
            <a:ext cx="287400" cy="15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38"/>
          <p:cNvCxnSpPr>
            <a:stCxn id="553" idx="0"/>
            <a:endCxn id="552" idx="2"/>
          </p:cNvCxnSpPr>
          <p:nvPr/>
        </p:nvCxnSpPr>
        <p:spPr>
          <a:xfrm rot="10800000">
            <a:off x="5684202" y="3286325"/>
            <a:ext cx="323100" cy="39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38"/>
          <p:cNvCxnSpPr>
            <a:stCxn id="552" idx="3"/>
            <a:endCxn id="561" idx="2"/>
          </p:cNvCxnSpPr>
          <p:nvPr/>
        </p:nvCxnSpPr>
        <p:spPr>
          <a:xfrm flipH="1" rot="10800000">
            <a:off x="5826577" y="3130425"/>
            <a:ext cx="744900" cy="1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38"/>
          <p:cNvSpPr/>
          <p:nvPr/>
        </p:nvSpPr>
        <p:spPr>
          <a:xfrm>
            <a:off x="6571350" y="28853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6571350" y="34777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6571350" y="40701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4" name="Google Shape;564;p38"/>
          <p:cNvCxnSpPr>
            <a:stCxn id="553" idx="3"/>
            <a:endCxn id="562" idx="2"/>
          </p:cNvCxnSpPr>
          <p:nvPr/>
        </p:nvCxnSpPr>
        <p:spPr>
          <a:xfrm flipH="1" rot="10800000">
            <a:off x="6149802" y="3722825"/>
            <a:ext cx="421500" cy="10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38"/>
          <p:cNvCxnSpPr>
            <a:stCxn id="553" idx="3"/>
            <a:endCxn id="563" idx="2"/>
          </p:cNvCxnSpPr>
          <p:nvPr/>
        </p:nvCxnSpPr>
        <p:spPr>
          <a:xfrm>
            <a:off x="6149802" y="3825425"/>
            <a:ext cx="421500" cy="48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38"/>
          <p:cNvSpPr/>
          <p:nvPr/>
        </p:nvSpPr>
        <p:spPr>
          <a:xfrm>
            <a:off x="1237350" y="27329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1237350" y="34777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1237350" y="4222525"/>
            <a:ext cx="1401000" cy="4902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ISP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9" name="Google Shape;569;p38"/>
          <p:cNvCxnSpPr>
            <a:stCxn id="566" idx="6"/>
            <a:endCxn id="545" idx="2"/>
          </p:cNvCxnSpPr>
          <p:nvPr/>
        </p:nvCxnSpPr>
        <p:spPr>
          <a:xfrm>
            <a:off x="2638350" y="2978025"/>
            <a:ext cx="757500" cy="34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38"/>
          <p:cNvCxnSpPr>
            <a:stCxn id="567" idx="6"/>
            <a:endCxn id="545" idx="2"/>
          </p:cNvCxnSpPr>
          <p:nvPr/>
        </p:nvCxnSpPr>
        <p:spPr>
          <a:xfrm flipH="1" rot="10800000">
            <a:off x="2638350" y="3322625"/>
            <a:ext cx="757500" cy="40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38"/>
          <p:cNvCxnSpPr>
            <a:stCxn id="568" idx="6"/>
            <a:endCxn id="545" idx="2"/>
          </p:cNvCxnSpPr>
          <p:nvPr/>
        </p:nvCxnSpPr>
        <p:spPr>
          <a:xfrm flipH="1" rot="10800000">
            <a:off x="2638350" y="3322825"/>
            <a:ext cx="757500" cy="114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38"/>
          <p:cNvCxnSpPr>
            <a:stCxn id="566" idx="6"/>
            <a:endCxn id="546" idx="2"/>
          </p:cNvCxnSpPr>
          <p:nvPr/>
        </p:nvCxnSpPr>
        <p:spPr>
          <a:xfrm>
            <a:off x="2638350" y="2978025"/>
            <a:ext cx="757500" cy="118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38"/>
          <p:cNvCxnSpPr>
            <a:stCxn id="567" idx="6"/>
            <a:endCxn id="546" idx="2"/>
          </p:cNvCxnSpPr>
          <p:nvPr/>
        </p:nvCxnSpPr>
        <p:spPr>
          <a:xfrm>
            <a:off x="2638350" y="3722825"/>
            <a:ext cx="757500" cy="43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38"/>
          <p:cNvCxnSpPr>
            <a:stCxn id="568" idx="6"/>
            <a:endCxn id="546" idx="2"/>
          </p:cNvCxnSpPr>
          <p:nvPr/>
        </p:nvCxnSpPr>
        <p:spPr>
          <a:xfrm flipH="1" rot="10800000">
            <a:off x="2638350" y="4161025"/>
            <a:ext cx="757500" cy="30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38"/>
          <p:cNvSpPr/>
          <p:nvPr/>
        </p:nvSpPr>
        <p:spPr>
          <a:xfrm>
            <a:off x="2461175" y="28978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2461175" y="3637862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2461175" y="4383038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3395800" y="40755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3395800" y="32373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4701553" y="40755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38"/>
          <p:cNvSpPr/>
          <p:nvPr/>
        </p:nvSpPr>
        <p:spPr>
          <a:xfrm>
            <a:off x="4701553" y="32373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38"/>
          <p:cNvSpPr/>
          <p:nvPr/>
        </p:nvSpPr>
        <p:spPr>
          <a:xfrm>
            <a:off x="6495278" y="304506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38"/>
          <p:cNvSpPr/>
          <p:nvPr/>
        </p:nvSpPr>
        <p:spPr>
          <a:xfrm>
            <a:off x="6495278" y="3639133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38"/>
          <p:cNvSpPr/>
          <p:nvPr/>
        </p:nvSpPr>
        <p:spPr>
          <a:xfrm>
            <a:off x="6495278" y="4225438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3728650" y="3215025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3728650" y="4053225"/>
            <a:ext cx="735300" cy="21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7" name="Google Shape;587;p38"/>
          <p:cNvCxnSpPr>
            <a:stCxn id="588" idx="2"/>
            <a:endCxn id="561" idx="7"/>
          </p:cNvCxnSpPr>
          <p:nvPr/>
        </p:nvCxnSpPr>
        <p:spPr>
          <a:xfrm flipH="1">
            <a:off x="7767225" y="1295550"/>
            <a:ext cx="303900" cy="16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38"/>
          <p:cNvSpPr txBox="1"/>
          <p:nvPr/>
        </p:nvSpPr>
        <p:spPr>
          <a:xfrm>
            <a:off x="7125375" y="593550"/>
            <a:ext cx="189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special datacenter networks connect servers inside here.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>
            <p:ph idx="1" type="body"/>
          </p:nvPr>
        </p:nvSpPr>
        <p:spPr>
          <a:xfrm>
            <a:off x="107050" y="402200"/>
            <a:ext cx="89097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 locations are often chosen based on constraints: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Cooling: Near rivers.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Power: Near a power station.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space: In less populated areas.</a:t>
            </a:r>
            <a:endParaRPr/>
          </a:p>
        </p:txBody>
      </p:sp>
      <p:sp>
        <p:nvSpPr>
          <p:cNvPr id="594" name="Google Shape;594;p3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Internet Infrastructure: Datacenters</a:t>
            </a:r>
            <a:endParaRPr/>
          </a:p>
        </p:txBody>
      </p:sp>
      <p:pic>
        <p:nvPicPr>
          <p:cNvPr id="595" name="Google Shape;5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63" y="2040374"/>
            <a:ext cx="3196774" cy="21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9"/>
          <p:cNvSpPr txBox="1"/>
          <p:nvPr/>
        </p:nvSpPr>
        <p:spPr>
          <a:xfrm>
            <a:off x="1108688" y="4171575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Infrastructure for cooling inside a Google datacenter.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7" name="Google Shape;5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612" y="2040391"/>
            <a:ext cx="3196776" cy="213116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9"/>
          <p:cNvSpPr txBox="1"/>
          <p:nvPr/>
        </p:nvSpPr>
        <p:spPr>
          <a:xfrm>
            <a:off x="4956200" y="4171575"/>
            <a:ext cx="341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Ultimately, a datacenter is just a building with a ton of servers. Our job is to build the network that connects the servers.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Datacenter: Racks</a:t>
            </a:r>
            <a:endParaRPr/>
          </a:p>
        </p:txBody>
      </p:sp>
      <p:pic>
        <p:nvPicPr>
          <p:cNvPr id="604" name="Google Shape;604;p40"/>
          <p:cNvPicPr preferRelativeResize="0"/>
          <p:nvPr/>
        </p:nvPicPr>
        <p:blipFill rotWithShape="1">
          <a:blip r:embed="rId3">
            <a:alphaModFix amt="38000"/>
          </a:blip>
          <a:srcRect b="4592" l="10333" r="40434" t="10826"/>
          <a:stretch/>
        </p:blipFill>
        <p:spPr>
          <a:xfrm>
            <a:off x="6000275" y="816353"/>
            <a:ext cx="2818224" cy="40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0"/>
          <p:cNvSpPr/>
          <p:nvPr/>
        </p:nvSpPr>
        <p:spPr>
          <a:xfrm>
            <a:off x="7587176" y="216806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606" name="Google Shape;606;p40"/>
          <p:cNvGrpSpPr/>
          <p:nvPr/>
        </p:nvGrpSpPr>
        <p:grpSpPr>
          <a:xfrm>
            <a:off x="7587176" y="2360381"/>
            <a:ext cx="710400" cy="2307748"/>
            <a:chOff x="7587176" y="2360381"/>
            <a:chExt cx="710400" cy="2307748"/>
          </a:xfrm>
        </p:grpSpPr>
        <p:sp>
          <p:nvSpPr>
            <p:cNvPr id="607" name="Google Shape;607;p40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619" name="Google Shape;619;p40"/>
          <p:cNvCxnSpPr>
            <a:stCxn id="620" idx="3"/>
          </p:cNvCxnSpPr>
          <p:nvPr/>
        </p:nvCxnSpPr>
        <p:spPr>
          <a:xfrm>
            <a:off x="5815625" y="1425625"/>
            <a:ext cx="1771500" cy="79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40"/>
          <p:cNvSpPr txBox="1"/>
          <p:nvPr/>
        </p:nvSpPr>
        <p:spPr>
          <a:xfrm>
            <a:off x="4708025" y="1210075"/>
            <a:ext cx="11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Each unit fits 1–2 servers.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0"/>
          <p:cNvSpPr/>
          <p:nvPr/>
        </p:nvSpPr>
        <p:spPr>
          <a:xfrm rot="10800000">
            <a:off x="7340450" y="2291075"/>
            <a:ext cx="213600" cy="236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2" name="Google Shape;622;p40"/>
          <p:cNvCxnSpPr>
            <a:stCxn id="623" idx="3"/>
          </p:cNvCxnSpPr>
          <p:nvPr/>
        </p:nvCxnSpPr>
        <p:spPr>
          <a:xfrm flipH="1" rot="10800000">
            <a:off x="5815625" y="3474550"/>
            <a:ext cx="1482300" cy="520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40"/>
          <p:cNvSpPr txBox="1"/>
          <p:nvPr/>
        </p:nvSpPr>
        <p:spPr>
          <a:xfrm>
            <a:off x="4708025" y="3779500"/>
            <a:ext cx="110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~40 units in each rack.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0"/>
          <p:cNvSpPr txBox="1"/>
          <p:nvPr>
            <p:ph idx="1" type="body"/>
          </p:nvPr>
        </p:nvSpPr>
        <p:spPr>
          <a:xfrm>
            <a:off x="107050" y="402200"/>
            <a:ext cx="44163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Inside a datacenter, servers are organized in physical</a:t>
            </a:r>
            <a:r>
              <a:rPr b="1" lang="en"/>
              <a:t> racks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rack has ~40 units (slots).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unit can fit 1–2 servers.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a Datacenter: Top-of-Rack Switches</a:t>
            </a:r>
            <a:endParaRPr/>
          </a:p>
        </p:txBody>
      </p:sp>
      <p:pic>
        <p:nvPicPr>
          <p:cNvPr id="630" name="Google Shape;630;p41"/>
          <p:cNvPicPr preferRelativeResize="0"/>
          <p:nvPr/>
        </p:nvPicPr>
        <p:blipFill rotWithShape="1">
          <a:blip r:embed="rId3">
            <a:alphaModFix amt="38000"/>
          </a:blip>
          <a:srcRect b="4592" l="10333" r="40434" t="10826"/>
          <a:stretch/>
        </p:blipFill>
        <p:spPr>
          <a:xfrm>
            <a:off x="6000275" y="816353"/>
            <a:ext cx="2818224" cy="40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1"/>
          <p:cNvSpPr/>
          <p:nvPr/>
        </p:nvSpPr>
        <p:spPr>
          <a:xfrm>
            <a:off x="7587176" y="216806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2" name="Google Shape;632;p41"/>
          <p:cNvSpPr/>
          <p:nvPr/>
        </p:nvSpPr>
        <p:spPr>
          <a:xfrm>
            <a:off x="7587176" y="2360381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7587176" y="255269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4" name="Google Shape;634;p41"/>
          <p:cNvSpPr/>
          <p:nvPr/>
        </p:nvSpPr>
        <p:spPr>
          <a:xfrm>
            <a:off x="7587176" y="274500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7587176" y="293732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7587176" y="312963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7587176" y="3321948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8" name="Google Shape;638;p41"/>
          <p:cNvSpPr/>
          <p:nvPr/>
        </p:nvSpPr>
        <p:spPr>
          <a:xfrm>
            <a:off x="7587176" y="351426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7587176" y="370657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40" name="Google Shape;640;p41"/>
          <p:cNvSpPr/>
          <p:nvPr/>
        </p:nvSpPr>
        <p:spPr>
          <a:xfrm>
            <a:off x="7587176" y="3898889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41" name="Google Shape;641;p41"/>
          <p:cNvSpPr/>
          <p:nvPr/>
        </p:nvSpPr>
        <p:spPr>
          <a:xfrm>
            <a:off x="7587176" y="4091202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42" name="Google Shape;642;p41"/>
          <p:cNvSpPr/>
          <p:nvPr/>
        </p:nvSpPr>
        <p:spPr>
          <a:xfrm>
            <a:off x="7587176" y="4283515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43" name="Google Shape;643;p41"/>
          <p:cNvSpPr/>
          <p:nvPr/>
        </p:nvSpPr>
        <p:spPr>
          <a:xfrm>
            <a:off x="7587176" y="4475829"/>
            <a:ext cx="710400" cy="192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644" name="Google Shape;644;p41"/>
          <p:cNvCxnSpPr/>
          <p:nvPr/>
        </p:nvCxnSpPr>
        <p:spPr>
          <a:xfrm>
            <a:off x="7651863" y="2070795"/>
            <a:ext cx="0" cy="192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41"/>
          <p:cNvCxnSpPr/>
          <p:nvPr/>
        </p:nvCxnSpPr>
        <p:spPr>
          <a:xfrm>
            <a:off x="7700679" y="2070795"/>
            <a:ext cx="0" cy="384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41"/>
          <p:cNvCxnSpPr/>
          <p:nvPr/>
        </p:nvCxnSpPr>
        <p:spPr>
          <a:xfrm>
            <a:off x="7749494" y="2070795"/>
            <a:ext cx="0" cy="576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41"/>
          <p:cNvCxnSpPr/>
          <p:nvPr/>
        </p:nvCxnSpPr>
        <p:spPr>
          <a:xfrm>
            <a:off x="7798310" y="2070795"/>
            <a:ext cx="0" cy="769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41"/>
          <p:cNvCxnSpPr/>
          <p:nvPr/>
        </p:nvCxnSpPr>
        <p:spPr>
          <a:xfrm>
            <a:off x="7847126" y="2070795"/>
            <a:ext cx="0" cy="96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41"/>
          <p:cNvCxnSpPr/>
          <p:nvPr/>
        </p:nvCxnSpPr>
        <p:spPr>
          <a:xfrm>
            <a:off x="7895941" y="2070795"/>
            <a:ext cx="0" cy="1153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41"/>
          <p:cNvCxnSpPr/>
          <p:nvPr/>
        </p:nvCxnSpPr>
        <p:spPr>
          <a:xfrm>
            <a:off x="7943637" y="2070795"/>
            <a:ext cx="0" cy="134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1"/>
          <p:cNvCxnSpPr/>
          <p:nvPr/>
        </p:nvCxnSpPr>
        <p:spPr>
          <a:xfrm>
            <a:off x="7991333" y="2070795"/>
            <a:ext cx="0" cy="1538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1"/>
          <p:cNvCxnSpPr/>
          <p:nvPr/>
        </p:nvCxnSpPr>
        <p:spPr>
          <a:xfrm>
            <a:off x="8039029" y="2070795"/>
            <a:ext cx="0" cy="1730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1"/>
          <p:cNvCxnSpPr/>
          <p:nvPr/>
        </p:nvCxnSpPr>
        <p:spPr>
          <a:xfrm>
            <a:off x="8086726" y="2070795"/>
            <a:ext cx="0" cy="1923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1"/>
          <p:cNvCxnSpPr/>
          <p:nvPr/>
        </p:nvCxnSpPr>
        <p:spPr>
          <a:xfrm>
            <a:off x="8135612" y="2070795"/>
            <a:ext cx="0" cy="2115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41"/>
          <p:cNvCxnSpPr/>
          <p:nvPr/>
        </p:nvCxnSpPr>
        <p:spPr>
          <a:xfrm>
            <a:off x="8184499" y="2070795"/>
            <a:ext cx="0" cy="2307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41"/>
          <p:cNvCxnSpPr/>
          <p:nvPr/>
        </p:nvCxnSpPr>
        <p:spPr>
          <a:xfrm>
            <a:off x="8233386" y="2070795"/>
            <a:ext cx="0" cy="250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1"/>
          <p:cNvSpPr txBox="1"/>
          <p:nvPr>
            <p:ph idx="1" type="body"/>
          </p:nvPr>
        </p:nvSpPr>
        <p:spPr>
          <a:xfrm>
            <a:off x="107050" y="402200"/>
            <a:ext cx="47001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connect all the servers in the same rack: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rack has a </a:t>
            </a:r>
            <a:r>
              <a:rPr b="1" lang="en"/>
              <a:t>top-of-rack (TOR) switch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server in the rack has an </a:t>
            </a:r>
            <a:r>
              <a:rPr b="1" lang="en"/>
              <a:t>access link (uplink)</a:t>
            </a:r>
            <a:r>
              <a:rPr lang="en"/>
              <a:t> connecting to that switch.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server uplink is ~100 Gbps.</a:t>
            </a:r>
            <a:endParaRPr/>
          </a:p>
        </p:txBody>
      </p:sp>
      <p:cxnSp>
        <p:nvCxnSpPr>
          <p:cNvPr id="658" name="Google Shape;658;p41"/>
          <p:cNvCxnSpPr>
            <a:stCxn id="659" idx="3"/>
          </p:cNvCxnSpPr>
          <p:nvPr/>
        </p:nvCxnSpPr>
        <p:spPr>
          <a:xfrm>
            <a:off x="5815500" y="1089175"/>
            <a:ext cx="1771500" cy="795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41"/>
          <p:cNvSpPr txBox="1"/>
          <p:nvPr/>
        </p:nvSpPr>
        <p:spPr>
          <a:xfrm>
            <a:off x="4807200" y="981475"/>
            <a:ext cx="100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TOR switch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41"/>
          <p:cNvSpPr/>
          <p:nvPr/>
        </p:nvSpPr>
        <p:spPr>
          <a:xfrm>
            <a:off x="7587176" y="1806155"/>
            <a:ext cx="710400" cy="361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1" name="Google Shape;661;p41"/>
          <p:cNvSpPr txBox="1"/>
          <p:nvPr/>
        </p:nvSpPr>
        <p:spPr>
          <a:xfrm>
            <a:off x="5264225" y="2432150"/>
            <a:ext cx="67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Uplinks in blue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1"/>
          <p:cNvSpPr/>
          <p:nvPr/>
        </p:nvSpPr>
        <p:spPr>
          <a:xfrm>
            <a:off x="958150" y="2832700"/>
            <a:ext cx="2997900" cy="1106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1873275" y="2965650"/>
            <a:ext cx="1011600" cy="461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Forwarding Chip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2275597" y="3415850"/>
            <a:ext cx="2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…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5" name="Google Shape;665;p41"/>
          <p:cNvCxnSpPr>
            <a:stCxn id="666" idx="1"/>
            <a:endCxn id="663" idx="2"/>
          </p:cNvCxnSpPr>
          <p:nvPr/>
        </p:nvCxnSpPr>
        <p:spPr>
          <a:xfrm flipH="1" rot="10800000">
            <a:off x="1289775" y="3427350"/>
            <a:ext cx="10893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41"/>
          <p:cNvCxnSpPr>
            <a:stCxn id="668" idx="1"/>
            <a:endCxn id="663" idx="2"/>
          </p:cNvCxnSpPr>
          <p:nvPr/>
        </p:nvCxnSpPr>
        <p:spPr>
          <a:xfrm flipH="1" rot="10800000">
            <a:off x="1627575" y="3427350"/>
            <a:ext cx="7515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41"/>
          <p:cNvCxnSpPr>
            <a:stCxn id="663" idx="2"/>
            <a:endCxn id="670" idx="1"/>
          </p:cNvCxnSpPr>
          <p:nvPr/>
        </p:nvCxnSpPr>
        <p:spPr>
          <a:xfrm>
            <a:off x="2379075" y="3427350"/>
            <a:ext cx="514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41"/>
          <p:cNvCxnSpPr>
            <a:stCxn id="663" idx="2"/>
            <a:endCxn id="672" idx="1"/>
          </p:cNvCxnSpPr>
          <p:nvPr/>
        </p:nvCxnSpPr>
        <p:spPr>
          <a:xfrm>
            <a:off x="2379075" y="3427350"/>
            <a:ext cx="835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1"/>
          <p:cNvCxnSpPr>
            <a:stCxn id="663" idx="2"/>
            <a:endCxn id="674" idx="1"/>
          </p:cNvCxnSpPr>
          <p:nvPr/>
        </p:nvCxnSpPr>
        <p:spPr>
          <a:xfrm>
            <a:off x="2379075" y="3427350"/>
            <a:ext cx="1156200" cy="210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41"/>
          <p:cNvSpPr txBox="1"/>
          <p:nvPr/>
        </p:nvSpPr>
        <p:spPr>
          <a:xfrm>
            <a:off x="958150" y="2842175"/>
            <a:ext cx="66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41"/>
          <p:cNvCxnSpPr/>
          <p:nvPr/>
        </p:nvCxnSpPr>
        <p:spPr>
          <a:xfrm rot="10800000">
            <a:off x="1297750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41"/>
          <p:cNvCxnSpPr/>
          <p:nvPr/>
        </p:nvCxnSpPr>
        <p:spPr>
          <a:xfrm rot="10800000">
            <a:off x="1635023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41"/>
          <p:cNvCxnSpPr/>
          <p:nvPr/>
        </p:nvCxnSpPr>
        <p:spPr>
          <a:xfrm rot="10800000">
            <a:off x="2887132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1"/>
          <p:cNvCxnSpPr/>
          <p:nvPr/>
        </p:nvCxnSpPr>
        <p:spPr>
          <a:xfrm rot="10800000">
            <a:off x="3206966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41"/>
          <p:cNvCxnSpPr/>
          <p:nvPr/>
        </p:nvCxnSpPr>
        <p:spPr>
          <a:xfrm rot="10800000">
            <a:off x="3526800" y="3628575"/>
            <a:ext cx="0" cy="121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41"/>
          <p:cNvSpPr/>
          <p:nvPr/>
        </p:nvSpPr>
        <p:spPr>
          <a:xfrm>
            <a:off x="1598725" y="3426950"/>
            <a:ext cx="1322249" cy="1041000"/>
          </a:xfrm>
          <a:custGeom>
            <a:rect b="b" l="l" r="r" t="t"/>
            <a:pathLst>
              <a:path extrusionOk="0" h="41640" w="55850">
                <a:moveTo>
                  <a:pt x="710" y="40629"/>
                </a:moveTo>
                <a:cubicBezTo>
                  <a:pt x="710" y="37707"/>
                  <a:pt x="654" y="28210"/>
                  <a:pt x="710" y="23096"/>
                </a:cubicBezTo>
                <a:cubicBezTo>
                  <a:pt x="766" y="17982"/>
                  <a:pt x="-1032" y="12925"/>
                  <a:pt x="1047" y="9947"/>
                </a:cubicBezTo>
                <a:cubicBezTo>
                  <a:pt x="3126" y="6969"/>
                  <a:pt x="8184" y="6856"/>
                  <a:pt x="13185" y="5226"/>
                </a:cubicBezTo>
                <a:cubicBezTo>
                  <a:pt x="18186" y="3596"/>
                  <a:pt x="24874" y="-505"/>
                  <a:pt x="31055" y="169"/>
                </a:cubicBezTo>
                <a:cubicBezTo>
                  <a:pt x="37237" y="843"/>
                  <a:pt x="46228" y="6069"/>
                  <a:pt x="50274" y="9272"/>
                </a:cubicBezTo>
                <a:cubicBezTo>
                  <a:pt x="54320" y="12475"/>
                  <a:pt x="54432" y="14891"/>
                  <a:pt x="55331" y="19387"/>
                </a:cubicBezTo>
                <a:cubicBezTo>
                  <a:pt x="56230" y="23883"/>
                  <a:pt x="55612" y="32537"/>
                  <a:pt x="55668" y="36246"/>
                </a:cubicBezTo>
                <a:cubicBezTo>
                  <a:pt x="55724" y="39955"/>
                  <a:pt x="55668" y="40741"/>
                  <a:pt x="55668" y="41640"/>
                </a:cubicBezTo>
              </a:path>
            </a:pathLst>
          </a:cu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2" name="Google Shape;682;p41"/>
          <p:cNvSpPr txBox="1"/>
          <p:nvPr/>
        </p:nvSpPr>
        <p:spPr>
          <a:xfrm rot="-5400000">
            <a:off x="834972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41"/>
          <p:cNvSpPr txBox="1"/>
          <p:nvPr/>
        </p:nvSpPr>
        <p:spPr>
          <a:xfrm rot="-5400000">
            <a:off x="1177546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41"/>
          <p:cNvSpPr txBox="1"/>
          <p:nvPr/>
        </p:nvSpPr>
        <p:spPr>
          <a:xfrm rot="-5400000">
            <a:off x="2432297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1"/>
          <p:cNvSpPr txBox="1"/>
          <p:nvPr/>
        </p:nvSpPr>
        <p:spPr>
          <a:xfrm rot="-5400000">
            <a:off x="2752122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41"/>
          <p:cNvSpPr txBox="1"/>
          <p:nvPr/>
        </p:nvSpPr>
        <p:spPr>
          <a:xfrm rot="-5400000">
            <a:off x="3071947" y="4279700"/>
            <a:ext cx="676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100 Gbps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42"/>
          <p:cNvGrpSpPr/>
          <p:nvPr/>
        </p:nvGrpSpPr>
        <p:grpSpPr>
          <a:xfrm>
            <a:off x="5254526" y="851630"/>
            <a:ext cx="710400" cy="2861974"/>
            <a:chOff x="7587176" y="1806155"/>
            <a:chExt cx="710400" cy="2861974"/>
          </a:xfrm>
        </p:grpSpPr>
        <p:sp>
          <p:nvSpPr>
            <p:cNvPr id="692" name="Google Shape;692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05" name="Google Shape;705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7" name="Google Shape;717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8" name="Google Shape;718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719" name="Google Shape;719;p42"/>
          <p:cNvSpPr/>
          <p:nvPr/>
        </p:nvSpPr>
        <p:spPr>
          <a:xfrm>
            <a:off x="5254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0" name="Google Shape;720;p42"/>
          <p:cNvGrpSpPr/>
          <p:nvPr/>
        </p:nvGrpSpPr>
        <p:grpSpPr>
          <a:xfrm>
            <a:off x="4949726" y="1461230"/>
            <a:ext cx="710400" cy="2861974"/>
            <a:chOff x="7587176" y="1806155"/>
            <a:chExt cx="710400" cy="2861974"/>
          </a:xfrm>
        </p:grpSpPr>
        <p:sp>
          <p:nvSpPr>
            <p:cNvPr id="721" name="Google Shape;721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34" name="Google Shape;734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" name="Google Shape;742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" name="Google Shape;743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7" name="Google Shape;747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748" name="Google Shape;748;p4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Inside a Datacenter: Connecting Racks?</a:t>
            </a:r>
            <a:endParaRPr/>
          </a:p>
        </p:txBody>
      </p:sp>
      <p:sp>
        <p:nvSpPr>
          <p:cNvPr id="749" name="Google Shape;749;p42"/>
          <p:cNvSpPr txBox="1"/>
          <p:nvPr>
            <p:ph idx="1" type="body"/>
          </p:nvPr>
        </p:nvSpPr>
        <p:spPr>
          <a:xfrm>
            <a:off x="107050" y="402200"/>
            <a:ext cx="41352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built a rack of 40–80 servers, and connected all the servers in the rack.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datacenter has many racks.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connect the racks together?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first...how do we measure if our chosen topology is good?</a:t>
            </a:r>
            <a:endParaRPr/>
          </a:p>
        </p:txBody>
      </p:sp>
      <p:sp>
        <p:nvSpPr>
          <p:cNvPr id="750" name="Google Shape;750;p42"/>
          <p:cNvSpPr/>
          <p:nvPr/>
        </p:nvSpPr>
        <p:spPr>
          <a:xfrm>
            <a:off x="4949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1" name="Google Shape;751;p42"/>
          <p:cNvGrpSpPr/>
          <p:nvPr/>
        </p:nvGrpSpPr>
        <p:grpSpPr>
          <a:xfrm>
            <a:off x="4644926" y="2070830"/>
            <a:ext cx="710400" cy="2861974"/>
            <a:chOff x="7587176" y="1806155"/>
            <a:chExt cx="710400" cy="2861974"/>
          </a:xfrm>
        </p:grpSpPr>
        <p:sp>
          <p:nvSpPr>
            <p:cNvPr id="752" name="Google Shape;752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62" name="Google Shape;762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65" name="Google Shape;765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8" name="Google Shape;778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779" name="Google Shape;779;p42"/>
          <p:cNvSpPr/>
          <p:nvPr/>
        </p:nvSpPr>
        <p:spPr>
          <a:xfrm>
            <a:off x="4644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0" name="Google Shape;780;p42"/>
          <p:cNvGrpSpPr/>
          <p:nvPr/>
        </p:nvGrpSpPr>
        <p:grpSpPr>
          <a:xfrm>
            <a:off x="6778526" y="851630"/>
            <a:ext cx="710400" cy="2861974"/>
            <a:chOff x="7587176" y="1806155"/>
            <a:chExt cx="710400" cy="2861974"/>
          </a:xfrm>
        </p:grpSpPr>
        <p:sp>
          <p:nvSpPr>
            <p:cNvPr id="781" name="Google Shape;781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94" name="Google Shape;794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7" name="Google Shape;807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08" name="Google Shape;808;p42"/>
          <p:cNvSpPr/>
          <p:nvPr/>
        </p:nvSpPr>
        <p:spPr>
          <a:xfrm>
            <a:off x="6778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9" name="Google Shape;809;p42"/>
          <p:cNvGrpSpPr/>
          <p:nvPr/>
        </p:nvGrpSpPr>
        <p:grpSpPr>
          <a:xfrm>
            <a:off x="6473726" y="1461230"/>
            <a:ext cx="710400" cy="2861974"/>
            <a:chOff x="7587176" y="1806155"/>
            <a:chExt cx="710400" cy="2861974"/>
          </a:xfrm>
        </p:grpSpPr>
        <p:sp>
          <p:nvSpPr>
            <p:cNvPr id="810" name="Google Shape;810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23" name="Google Shape;823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Google Shape;834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Google Shape;835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6" name="Google Shape;836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37" name="Google Shape;837;p42"/>
          <p:cNvSpPr/>
          <p:nvPr/>
        </p:nvSpPr>
        <p:spPr>
          <a:xfrm>
            <a:off x="6473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8" name="Google Shape;838;p42"/>
          <p:cNvGrpSpPr/>
          <p:nvPr/>
        </p:nvGrpSpPr>
        <p:grpSpPr>
          <a:xfrm>
            <a:off x="6168926" y="2070830"/>
            <a:ext cx="710400" cy="2861974"/>
            <a:chOff x="7587176" y="1806155"/>
            <a:chExt cx="710400" cy="2861974"/>
          </a:xfrm>
        </p:grpSpPr>
        <p:sp>
          <p:nvSpPr>
            <p:cNvPr id="839" name="Google Shape;839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2" name="Google Shape;852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5" name="Google Shape;865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66" name="Google Shape;866;p42"/>
          <p:cNvSpPr/>
          <p:nvPr/>
        </p:nvSpPr>
        <p:spPr>
          <a:xfrm>
            <a:off x="6168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7" name="Google Shape;867;p42"/>
          <p:cNvGrpSpPr/>
          <p:nvPr/>
        </p:nvGrpSpPr>
        <p:grpSpPr>
          <a:xfrm>
            <a:off x="8302526" y="851630"/>
            <a:ext cx="710400" cy="2861974"/>
            <a:chOff x="7587176" y="1806155"/>
            <a:chExt cx="710400" cy="2861974"/>
          </a:xfrm>
        </p:grpSpPr>
        <p:sp>
          <p:nvSpPr>
            <p:cNvPr id="868" name="Google Shape;868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81" name="Google Shape;881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3" name="Google Shape;883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4" name="Google Shape;894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895" name="Google Shape;895;p42"/>
          <p:cNvSpPr/>
          <p:nvPr/>
        </p:nvSpPr>
        <p:spPr>
          <a:xfrm>
            <a:off x="8302525" y="851600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6" name="Google Shape;896;p42"/>
          <p:cNvGrpSpPr/>
          <p:nvPr/>
        </p:nvGrpSpPr>
        <p:grpSpPr>
          <a:xfrm>
            <a:off x="7997726" y="1461230"/>
            <a:ext cx="710400" cy="2861974"/>
            <a:chOff x="7587176" y="1806155"/>
            <a:chExt cx="710400" cy="2861974"/>
          </a:xfrm>
        </p:grpSpPr>
        <p:sp>
          <p:nvSpPr>
            <p:cNvPr id="897" name="Google Shape;897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10" name="Google Shape;910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Google Shape;911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Google Shape;912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Google Shape;913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4" name="Google Shape;914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5" name="Google Shape;915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9" name="Google Shape;919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0" name="Google Shape;920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3" name="Google Shape;923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924" name="Google Shape;924;p42"/>
          <p:cNvSpPr/>
          <p:nvPr/>
        </p:nvSpPr>
        <p:spPr>
          <a:xfrm>
            <a:off x="7997725" y="1461213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5" name="Google Shape;925;p42"/>
          <p:cNvGrpSpPr/>
          <p:nvPr/>
        </p:nvGrpSpPr>
        <p:grpSpPr>
          <a:xfrm>
            <a:off x="7692926" y="2070830"/>
            <a:ext cx="710400" cy="2861974"/>
            <a:chOff x="7587176" y="1806155"/>
            <a:chExt cx="710400" cy="2861974"/>
          </a:xfrm>
        </p:grpSpPr>
        <p:sp>
          <p:nvSpPr>
            <p:cNvPr id="926" name="Google Shape;926;p42"/>
            <p:cNvSpPr/>
            <p:nvPr/>
          </p:nvSpPr>
          <p:spPr>
            <a:xfrm>
              <a:off x="7587176" y="216806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7587176" y="2360381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7587176" y="255269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7587176" y="274500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7587176" y="293732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7587176" y="312963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7587176" y="3321948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7587176" y="351426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7587176" y="370657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7587176" y="389888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7587176" y="4091202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7587176" y="4283515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7587176" y="4475829"/>
              <a:ext cx="710400" cy="1923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39" name="Google Shape;939;p42"/>
            <p:cNvCxnSpPr/>
            <p:nvPr/>
          </p:nvCxnSpPr>
          <p:spPr>
            <a:xfrm>
              <a:off x="7651863" y="2070795"/>
              <a:ext cx="0" cy="1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42"/>
            <p:cNvCxnSpPr/>
            <p:nvPr/>
          </p:nvCxnSpPr>
          <p:spPr>
            <a:xfrm>
              <a:off x="7700679" y="2070795"/>
              <a:ext cx="0" cy="384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42"/>
            <p:cNvCxnSpPr/>
            <p:nvPr/>
          </p:nvCxnSpPr>
          <p:spPr>
            <a:xfrm>
              <a:off x="7749494" y="2070795"/>
              <a:ext cx="0" cy="57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42"/>
            <p:cNvCxnSpPr/>
            <p:nvPr/>
          </p:nvCxnSpPr>
          <p:spPr>
            <a:xfrm>
              <a:off x="7798310" y="2070795"/>
              <a:ext cx="0" cy="769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42"/>
            <p:cNvCxnSpPr/>
            <p:nvPr/>
          </p:nvCxnSpPr>
          <p:spPr>
            <a:xfrm>
              <a:off x="7847126" y="2070795"/>
              <a:ext cx="0" cy="9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42"/>
            <p:cNvCxnSpPr/>
            <p:nvPr/>
          </p:nvCxnSpPr>
          <p:spPr>
            <a:xfrm>
              <a:off x="7895941" y="2070795"/>
              <a:ext cx="0" cy="1153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42"/>
            <p:cNvCxnSpPr/>
            <p:nvPr/>
          </p:nvCxnSpPr>
          <p:spPr>
            <a:xfrm>
              <a:off x="7943637" y="2070795"/>
              <a:ext cx="0" cy="1346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42"/>
            <p:cNvCxnSpPr/>
            <p:nvPr/>
          </p:nvCxnSpPr>
          <p:spPr>
            <a:xfrm>
              <a:off x="7991333" y="2070795"/>
              <a:ext cx="0" cy="1538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42"/>
            <p:cNvCxnSpPr/>
            <p:nvPr/>
          </p:nvCxnSpPr>
          <p:spPr>
            <a:xfrm>
              <a:off x="8039029" y="2070795"/>
              <a:ext cx="0" cy="1730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42"/>
            <p:cNvCxnSpPr/>
            <p:nvPr/>
          </p:nvCxnSpPr>
          <p:spPr>
            <a:xfrm>
              <a:off x="8086726" y="2070795"/>
              <a:ext cx="0" cy="1923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42"/>
            <p:cNvCxnSpPr/>
            <p:nvPr/>
          </p:nvCxnSpPr>
          <p:spPr>
            <a:xfrm>
              <a:off x="8135612" y="2070795"/>
              <a:ext cx="0" cy="2115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42"/>
            <p:cNvCxnSpPr/>
            <p:nvPr/>
          </p:nvCxnSpPr>
          <p:spPr>
            <a:xfrm>
              <a:off x="8184499" y="2070795"/>
              <a:ext cx="0" cy="2307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42"/>
            <p:cNvCxnSpPr/>
            <p:nvPr/>
          </p:nvCxnSpPr>
          <p:spPr>
            <a:xfrm>
              <a:off x="8233386" y="2070795"/>
              <a:ext cx="0" cy="2500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2" name="Google Shape;952;p42"/>
            <p:cNvSpPr/>
            <p:nvPr/>
          </p:nvSpPr>
          <p:spPr>
            <a:xfrm>
              <a:off x="7587176" y="1806155"/>
              <a:ext cx="710400" cy="361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953" name="Google Shape;953;p42"/>
          <p:cNvSpPr/>
          <p:nvPr/>
        </p:nvSpPr>
        <p:spPr>
          <a:xfrm>
            <a:off x="7692925" y="2070825"/>
            <a:ext cx="710400" cy="2862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42"/>
          <p:cNvSpPr/>
          <p:nvPr/>
        </p:nvSpPr>
        <p:spPr>
          <a:xfrm>
            <a:off x="5523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2"/>
          <p:cNvSpPr/>
          <p:nvPr/>
        </p:nvSpPr>
        <p:spPr>
          <a:xfrm>
            <a:off x="5218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42"/>
          <p:cNvSpPr/>
          <p:nvPr/>
        </p:nvSpPr>
        <p:spPr>
          <a:xfrm>
            <a:off x="4913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42"/>
          <p:cNvSpPr/>
          <p:nvPr/>
        </p:nvSpPr>
        <p:spPr>
          <a:xfrm>
            <a:off x="7047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42"/>
          <p:cNvSpPr/>
          <p:nvPr/>
        </p:nvSpPr>
        <p:spPr>
          <a:xfrm>
            <a:off x="6742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42"/>
          <p:cNvSpPr/>
          <p:nvPr/>
        </p:nvSpPr>
        <p:spPr>
          <a:xfrm>
            <a:off x="6437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42"/>
          <p:cNvSpPr/>
          <p:nvPr/>
        </p:nvSpPr>
        <p:spPr>
          <a:xfrm>
            <a:off x="8571175" y="9486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42"/>
          <p:cNvSpPr/>
          <p:nvPr/>
        </p:nvSpPr>
        <p:spPr>
          <a:xfrm>
            <a:off x="8266375" y="15582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42"/>
          <p:cNvSpPr/>
          <p:nvPr/>
        </p:nvSpPr>
        <p:spPr>
          <a:xfrm>
            <a:off x="7961575" y="2167850"/>
            <a:ext cx="173100" cy="173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3" name="Google Shape;963;p42"/>
          <p:cNvCxnSpPr/>
          <p:nvPr/>
        </p:nvCxnSpPr>
        <p:spPr>
          <a:xfrm flipH="1">
            <a:off x="4999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2"/>
          <p:cNvCxnSpPr/>
          <p:nvPr/>
        </p:nvCxnSpPr>
        <p:spPr>
          <a:xfrm flipH="1">
            <a:off x="6523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2"/>
          <p:cNvCxnSpPr/>
          <p:nvPr/>
        </p:nvCxnSpPr>
        <p:spPr>
          <a:xfrm flipH="1">
            <a:off x="8047450" y="1032325"/>
            <a:ext cx="611100" cy="1226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42"/>
          <p:cNvCxnSpPr>
            <a:stCxn id="960" idx="2"/>
            <a:endCxn id="954" idx="6"/>
          </p:cNvCxnSpPr>
          <p:nvPr/>
        </p:nvCxnSpPr>
        <p:spPr>
          <a:xfrm rot="10800000">
            <a:off x="5696275" y="10352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42"/>
          <p:cNvCxnSpPr>
            <a:stCxn id="961" idx="2"/>
            <a:endCxn id="955" idx="6"/>
          </p:cNvCxnSpPr>
          <p:nvPr/>
        </p:nvCxnSpPr>
        <p:spPr>
          <a:xfrm rot="10800000">
            <a:off x="5391475" y="16448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42"/>
          <p:cNvCxnSpPr>
            <a:stCxn id="962" idx="2"/>
            <a:endCxn id="956" idx="6"/>
          </p:cNvCxnSpPr>
          <p:nvPr/>
        </p:nvCxnSpPr>
        <p:spPr>
          <a:xfrm rot="10800000">
            <a:off x="5086675" y="2254400"/>
            <a:ext cx="2874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What is a Datacenter?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152" name="Google Shape;152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Bisection Bandwidth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974" name="Google Shape;974;p4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975" name="Google Shape;975;p4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0" name="Google Shape;980;p44"/>
          <p:cNvCxnSpPr>
            <a:stCxn id="981" idx="6"/>
            <a:endCxn id="982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44"/>
          <p:cNvCxnSpPr>
            <a:stCxn id="984" idx="6"/>
            <a:endCxn id="985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4"/>
          <p:cNvCxnSpPr>
            <a:stCxn id="987" idx="6"/>
            <a:endCxn id="988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4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Network Connectivity</a:t>
            </a:r>
            <a:endParaRPr/>
          </a:p>
        </p:txBody>
      </p:sp>
      <p:sp>
        <p:nvSpPr>
          <p:cNvPr id="990" name="Google Shape;990;p44"/>
          <p:cNvSpPr txBox="1"/>
          <p:nvPr>
            <p:ph idx="1" type="body"/>
          </p:nvPr>
        </p:nvSpPr>
        <p:spPr>
          <a:xfrm>
            <a:off x="107050" y="402200"/>
            <a:ext cx="8909700" cy="18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Before we think about connecting racks, we need a way to measure connectedness.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3 topologies below are fully-connected.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is "more connected" than 2, and 2 is "more connected" than 3.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Bisection bandwidth</a:t>
            </a:r>
            <a:r>
              <a:rPr lang="en"/>
              <a:t> is a way to formally measure how connected a network is.</a:t>
            </a:r>
            <a:endParaRPr/>
          </a:p>
        </p:txBody>
      </p:sp>
      <p:cxnSp>
        <p:nvCxnSpPr>
          <p:cNvPr id="991" name="Google Shape;991;p44"/>
          <p:cNvCxnSpPr>
            <a:stCxn id="985" idx="0"/>
            <a:endCxn id="982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44"/>
          <p:cNvCxnSpPr>
            <a:stCxn id="988" idx="0"/>
            <a:endCxn id="985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3" name="Google Shape;993;p44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1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44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2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44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Topology 3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44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44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44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44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44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44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6" name="Google Shape;996;p44"/>
          <p:cNvCxnSpPr>
            <a:stCxn id="997" idx="6"/>
            <a:endCxn id="998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44"/>
          <p:cNvCxnSpPr>
            <a:stCxn id="1000" idx="6"/>
            <a:endCxn id="1001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44"/>
          <p:cNvCxnSpPr>
            <a:stCxn id="1003" idx="6"/>
            <a:endCxn id="1004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44"/>
          <p:cNvCxnSpPr>
            <a:stCxn id="1001" idx="0"/>
            <a:endCxn id="998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44"/>
          <p:cNvCxnSpPr>
            <a:stCxn id="1004" idx="0"/>
            <a:endCxn id="1001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44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44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44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4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4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44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7" name="Google Shape;1007;p44"/>
          <p:cNvCxnSpPr>
            <a:stCxn id="998" idx="1"/>
            <a:endCxn id="982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44"/>
          <p:cNvCxnSpPr>
            <a:stCxn id="1001" idx="1"/>
            <a:endCxn id="982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44"/>
          <p:cNvCxnSpPr>
            <a:stCxn id="1004" idx="1"/>
            <a:endCxn id="982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44"/>
          <p:cNvCxnSpPr>
            <a:stCxn id="985" idx="3"/>
            <a:endCxn id="998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44"/>
          <p:cNvCxnSpPr>
            <a:stCxn id="988" idx="3"/>
            <a:endCxn id="998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44"/>
          <p:cNvCxnSpPr>
            <a:stCxn id="1004" idx="1"/>
            <a:endCxn id="985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44"/>
          <p:cNvCxnSpPr>
            <a:stCxn id="1001" idx="1"/>
            <a:endCxn id="988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44"/>
          <p:cNvCxnSpPr>
            <a:stCxn id="1001" idx="1"/>
            <a:endCxn id="985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44"/>
          <p:cNvCxnSpPr>
            <a:stCxn id="1004" idx="1"/>
            <a:endCxn id="988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44"/>
          <p:cNvCxnSpPr>
            <a:stCxn id="1017" idx="6"/>
            <a:endCxn id="1018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4"/>
          <p:cNvCxnSpPr>
            <a:stCxn id="1020" idx="6"/>
            <a:endCxn id="1021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44"/>
          <p:cNvCxnSpPr>
            <a:stCxn id="1023" idx="6"/>
            <a:endCxn id="1024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44"/>
          <p:cNvCxnSpPr>
            <a:stCxn id="1021" idx="0"/>
            <a:endCxn id="1018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44"/>
          <p:cNvCxnSpPr>
            <a:stCxn id="1024" idx="0"/>
            <a:endCxn id="1021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44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4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44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44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44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44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7" name="Google Shape;1027;p44"/>
          <p:cNvCxnSpPr>
            <a:stCxn id="1028" idx="6"/>
            <a:endCxn id="1029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44"/>
          <p:cNvCxnSpPr>
            <a:stCxn id="1031" idx="6"/>
            <a:endCxn id="1032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44"/>
          <p:cNvCxnSpPr>
            <a:stCxn id="1034" idx="6"/>
            <a:endCxn id="1035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44"/>
          <p:cNvCxnSpPr>
            <a:stCxn id="1032" idx="0"/>
            <a:endCxn id="1029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44"/>
          <p:cNvCxnSpPr>
            <a:stCxn id="1035" idx="0"/>
            <a:endCxn id="1032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44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44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44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44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44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44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8" name="Google Shape;1038;p44"/>
          <p:cNvCxnSpPr>
            <a:stCxn id="1029" idx="1"/>
            <a:endCxn id="1018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44"/>
          <p:cNvCxnSpPr>
            <a:stCxn id="1032" idx="1"/>
            <a:endCxn id="1021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44"/>
          <p:cNvCxnSpPr>
            <a:stCxn id="1035" idx="1"/>
            <a:endCxn id="1024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44"/>
          <p:cNvCxnSpPr>
            <a:stCxn id="1042" idx="6"/>
            <a:endCxn id="1043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44"/>
          <p:cNvCxnSpPr>
            <a:stCxn id="1045" idx="6"/>
            <a:endCxn id="1046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44"/>
          <p:cNvCxnSpPr>
            <a:stCxn id="1048" idx="6"/>
            <a:endCxn id="1049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44"/>
          <p:cNvCxnSpPr>
            <a:stCxn id="1046" idx="0"/>
            <a:endCxn id="1043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44"/>
          <p:cNvCxnSpPr>
            <a:stCxn id="1049" idx="0"/>
            <a:endCxn id="1046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44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44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44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44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44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44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2" name="Google Shape;1052;p44"/>
          <p:cNvCxnSpPr>
            <a:stCxn id="1053" idx="6"/>
            <a:endCxn id="1054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44"/>
          <p:cNvCxnSpPr>
            <a:stCxn id="1056" idx="6"/>
            <a:endCxn id="1057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44"/>
          <p:cNvCxnSpPr>
            <a:stCxn id="1059" idx="6"/>
            <a:endCxn id="1060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44"/>
          <p:cNvCxnSpPr>
            <a:stCxn id="1057" idx="0"/>
            <a:endCxn id="1054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44"/>
          <p:cNvCxnSpPr>
            <a:stCxn id="1060" idx="0"/>
            <a:endCxn id="1057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44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44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44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44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44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44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3" name="Google Shape;1063;p44"/>
          <p:cNvCxnSpPr>
            <a:stCxn id="1057" idx="1"/>
            <a:endCxn id="1046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Google Shape;1068;p45"/>
          <p:cNvCxnSpPr>
            <a:stCxn id="1069" idx="1"/>
            <a:endCxn id="1070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45"/>
          <p:cNvCxnSpPr>
            <a:stCxn id="1072" idx="1"/>
            <a:endCxn id="1070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45"/>
          <p:cNvCxnSpPr>
            <a:stCxn id="1074" idx="1"/>
            <a:endCxn id="1070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45"/>
          <p:cNvCxnSpPr>
            <a:stCxn id="1076" idx="3"/>
            <a:endCxn id="1069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45"/>
          <p:cNvCxnSpPr>
            <a:stCxn id="1078" idx="3"/>
            <a:endCxn id="1069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45"/>
          <p:cNvCxnSpPr>
            <a:stCxn id="1074" idx="1"/>
            <a:endCxn id="1076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45"/>
          <p:cNvCxnSpPr>
            <a:stCxn id="1072" idx="1"/>
            <a:endCxn id="1078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45"/>
          <p:cNvCxnSpPr>
            <a:stCxn id="1072" idx="1"/>
            <a:endCxn id="1076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45"/>
          <p:cNvCxnSpPr>
            <a:stCxn id="1074" idx="1"/>
            <a:endCxn id="1078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83" name="Google Shape;1083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1084" name="Google Shape;1084;p45"/>
          <p:cNvSpPr txBox="1"/>
          <p:nvPr>
            <p:ph idx="1" type="body"/>
          </p:nvPr>
        </p:nvSpPr>
        <p:spPr>
          <a:xfrm>
            <a:off x="107050" y="402200"/>
            <a:ext cx="89097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compute bisection bandwidth: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links until the network is partitioned into two halves.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Delete the minimum number of links necessary (don't just delete everything).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up the bandwidths on all the deleted links.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Intuition: If the network is more connected, we </a:t>
            </a:r>
            <a:r>
              <a:rPr lang="en"/>
              <a:t>have</a:t>
            </a:r>
            <a:r>
              <a:rPr lang="en"/>
              <a:t> to delete more links to split it.</a:t>
            </a:r>
            <a:endParaRPr/>
          </a:p>
        </p:txBody>
      </p:sp>
      <p:sp>
        <p:nvSpPr>
          <p:cNvPr id="1085" name="Google Shape;1085;p45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45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45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45"/>
          <p:cNvSpPr txBox="1"/>
          <p:nvPr/>
        </p:nvSpPr>
        <p:spPr>
          <a:xfrm>
            <a:off x="163125" y="4592425"/>
            <a:ext cx="11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each link is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9" name="Google Shape;1089;p45"/>
          <p:cNvCxnSpPr>
            <a:stCxn id="1090" idx="6"/>
            <a:endCxn id="1070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45"/>
          <p:cNvCxnSpPr>
            <a:stCxn id="1092" idx="6"/>
            <a:endCxn id="1076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45"/>
          <p:cNvCxnSpPr>
            <a:stCxn id="1094" idx="6"/>
            <a:endCxn id="1078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45"/>
          <p:cNvCxnSpPr>
            <a:stCxn id="1076" idx="0"/>
            <a:endCxn id="1070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45"/>
          <p:cNvCxnSpPr>
            <a:stCxn id="1078" idx="0"/>
            <a:endCxn id="1076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0" name="Google Shape;1070;p45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45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45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45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45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45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7" name="Google Shape;1097;p45"/>
          <p:cNvCxnSpPr>
            <a:stCxn id="1098" idx="6"/>
            <a:endCxn id="1069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45"/>
          <p:cNvCxnSpPr>
            <a:stCxn id="1100" idx="6"/>
            <a:endCxn id="1072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45"/>
          <p:cNvCxnSpPr>
            <a:stCxn id="1102" idx="6"/>
            <a:endCxn id="1074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45"/>
          <p:cNvCxnSpPr>
            <a:stCxn id="1072" idx="0"/>
            <a:endCxn id="1069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45"/>
          <p:cNvCxnSpPr>
            <a:stCxn id="1074" idx="0"/>
            <a:endCxn id="1072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" name="Google Shape;1069;p45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45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45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45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45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45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5" name="Google Shape;1105;p45"/>
          <p:cNvCxnSpPr>
            <a:stCxn id="1106" idx="6"/>
            <a:endCxn id="1107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45"/>
          <p:cNvCxnSpPr>
            <a:stCxn id="1109" idx="6"/>
            <a:endCxn id="1110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45"/>
          <p:cNvCxnSpPr>
            <a:stCxn id="1112" idx="6"/>
            <a:endCxn id="1113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45"/>
          <p:cNvCxnSpPr>
            <a:stCxn id="1110" idx="0"/>
            <a:endCxn id="1107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45"/>
          <p:cNvCxnSpPr>
            <a:stCxn id="1113" idx="0"/>
            <a:endCxn id="1110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45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45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45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45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6" name="Google Shape;1116;p45"/>
          <p:cNvCxnSpPr>
            <a:stCxn id="1117" idx="6"/>
            <a:endCxn id="1118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45"/>
          <p:cNvCxnSpPr>
            <a:stCxn id="1120" idx="6"/>
            <a:endCxn id="1121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45"/>
          <p:cNvCxnSpPr>
            <a:stCxn id="1123" idx="6"/>
            <a:endCxn id="1124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45"/>
          <p:cNvCxnSpPr>
            <a:stCxn id="1121" idx="0"/>
            <a:endCxn id="1118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45"/>
          <p:cNvCxnSpPr>
            <a:stCxn id="1124" idx="0"/>
            <a:endCxn id="1121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8" name="Google Shape;1118;p45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45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45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45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45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45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7" name="Google Shape;1127;p45"/>
          <p:cNvCxnSpPr>
            <a:stCxn id="1118" idx="1"/>
            <a:endCxn id="1107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45"/>
          <p:cNvCxnSpPr>
            <a:stCxn id="1121" idx="1"/>
            <a:endCxn id="1110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45"/>
          <p:cNvCxnSpPr>
            <a:stCxn id="1124" idx="1"/>
            <a:endCxn id="1113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45"/>
          <p:cNvCxnSpPr>
            <a:stCxn id="1131" idx="6"/>
            <a:endCxn id="1132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45"/>
          <p:cNvCxnSpPr>
            <a:stCxn id="1134" idx="6"/>
            <a:endCxn id="1135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45"/>
          <p:cNvCxnSpPr>
            <a:stCxn id="1137" idx="6"/>
            <a:endCxn id="1138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45"/>
          <p:cNvCxnSpPr>
            <a:stCxn id="1135" idx="0"/>
            <a:endCxn id="1132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45"/>
          <p:cNvCxnSpPr>
            <a:stCxn id="1138" idx="0"/>
            <a:endCxn id="1135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45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45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45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45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45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45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1" name="Google Shape;1141;p45"/>
          <p:cNvCxnSpPr>
            <a:stCxn id="1142" idx="6"/>
            <a:endCxn id="1143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45"/>
          <p:cNvCxnSpPr>
            <a:stCxn id="1145" idx="6"/>
            <a:endCxn id="1146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45"/>
          <p:cNvCxnSpPr>
            <a:stCxn id="1148" idx="6"/>
            <a:endCxn id="1149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45"/>
          <p:cNvCxnSpPr>
            <a:stCxn id="1146" idx="0"/>
            <a:endCxn id="1143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45"/>
          <p:cNvCxnSpPr>
            <a:stCxn id="1149" idx="0"/>
            <a:endCxn id="1146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45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45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45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45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45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45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2" name="Google Shape;1152;p45"/>
          <p:cNvCxnSpPr>
            <a:stCxn id="1146" idx="1"/>
            <a:endCxn id="1135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</p:txBody>
      </p:sp>
      <p:sp>
        <p:nvSpPr>
          <p:cNvPr id="1158" name="Google Shape;1158;p46"/>
          <p:cNvSpPr txBox="1"/>
          <p:nvPr>
            <p:ph idx="1" type="body"/>
          </p:nvPr>
        </p:nvSpPr>
        <p:spPr>
          <a:xfrm>
            <a:off x="107050" y="402200"/>
            <a:ext cx="89097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Another equivalent definition of bisection bandwidth: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Partition the network into two halves.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hosts in one half want to simultaneously send data to the other half.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minimum bandwidth the nodes can collectively send at?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"Minimum" = In the worst-case partition.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Intuition: This is the bottleneck bandwidth of the network.</a:t>
            </a:r>
            <a:endParaRPr/>
          </a:p>
        </p:txBody>
      </p:sp>
      <p:sp>
        <p:nvSpPr>
          <p:cNvPr id="1159" name="Google Shape;1159;p46"/>
          <p:cNvSpPr txBox="1"/>
          <p:nvPr/>
        </p:nvSpPr>
        <p:spPr>
          <a:xfrm>
            <a:off x="177292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46"/>
          <p:cNvSpPr txBox="1"/>
          <p:nvPr/>
        </p:nvSpPr>
        <p:spPr>
          <a:xfrm>
            <a:off x="3985950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46"/>
          <p:cNvSpPr txBox="1"/>
          <p:nvPr/>
        </p:nvSpPr>
        <p:spPr>
          <a:xfrm>
            <a:off x="6198975" y="4746325"/>
            <a:ext cx="1172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Gbps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46"/>
          <p:cNvSpPr txBox="1"/>
          <p:nvPr/>
        </p:nvSpPr>
        <p:spPr>
          <a:xfrm>
            <a:off x="163125" y="4592425"/>
            <a:ext cx="117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each link is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3" name="Google Shape;1163;p46"/>
          <p:cNvCxnSpPr>
            <a:stCxn id="1164" idx="6"/>
            <a:endCxn id="1165" idx="1"/>
          </p:cNvCxnSpPr>
          <p:nvPr/>
        </p:nvCxnSpPr>
        <p:spPr>
          <a:xfrm>
            <a:off x="15932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46"/>
          <p:cNvCxnSpPr>
            <a:stCxn id="1167" idx="6"/>
            <a:endCxn id="1168" idx="1"/>
          </p:cNvCxnSpPr>
          <p:nvPr/>
        </p:nvCxnSpPr>
        <p:spPr>
          <a:xfrm>
            <a:off x="15932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46"/>
          <p:cNvCxnSpPr>
            <a:stCxn id="1170" idx="6"/>
            <a:endCxn id="1171" idx="1"/>
          </p:cNvCxnSpPr>
          <p:nvPr/>
        </p:nvCxnSpPr>
        <p:spPr>
          <a:xfrm>
            <a:off x="15932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46"/>
          <p:cNvCxnSpPr>
            <a:stCxn id="1168" idx="0"/>
            <a:endCxn id="1165" idx="2"/>
          </p:cNvCxnSpPr>
          <p:nvPr/>
        </p:nvCxnSpPr>
        <p:spPr>
          <a:xfrm rot="10800000">
            <a:off x="1901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46"/>
          <p:cNvCxnSpPr>
            <a:stCxn id="1171" idx="0"/>
            <a:endCxn id="1168" idx="2"/>
          </p:cNvCxnSpPr>
          <p:nvPr/>
        </p:nvCxnSpPr>
        <p:spPr>
          <a:xfrm rot="10800000">
            <a:off x="1901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46"/>
          <p:cNvSpPr/>
          <p:nvPr/>
        </p:nvSpPr>
        <p:spPr>
          <a:xfrm>
            <a:off x="17592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46"/>
          <p:cNvSpPr/>
          <p:nvPr/>
        </p:nvSpPr>
        <p:spPr>
          <a:xfrm>
            <a:off x="14483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46"/>
          <p:cNvSpPr/>
          <p:nvPr/>
        </p:nvSpPr>
        <p:spPr>
          <a:xfrm>
            <a:off x="14483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46"/>
          <p:cNvSpPr/>
          <p:nvPr/>
        </p:nvSpPr>
        <p:spPr>
          <a:xfrm>
            <a:off x="14483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46"/>
          <p:cNvSpPr/>
          <p:nvPr/>
        </p:nvSpPr>
        <p:spPr>
          <a:xfrm>
            <a:off x="17592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46"/>
          <p:cNvSpPr/>
          <p:nvPr/>
        </p:nvSpPr>
        <p:spPr>
          <a:xfrm>
            <a:off x="17641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4" name="Google Shape;1174;p46"/>
          <p:cNvCxnSpPr>
            <a:stCxn id="1175" idx="6"/>
            <a:endCxn id="1176" idx="3"/>
          </p:cNvCxnSpPr>
          <p:nvPr/>
        </p:nvCxnSpPr>
        <p:spPr>
          <a:xfrm flipH="1">
            <a:off x="29585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46"/>
          <p:cNvCxnSpPr>
            <a:stCxn id="1178" idx="6"/>
            <a:endCxn id="1179" idx="3"/>
          </p:cNvCxnSpPr>
          <p:nvPr/>
        </p:nvCxnSpPr>
        <p:spPr>
          <a:xfrm flipH="1">
            <a:off x="29585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46"/>
          <p:cNvCxnSpPr>
            <a:stCxn id="1181" idx="6"/>
            <a:endCxn id="1182" idx="3"/>
          </p:cNvCxnSpPr>
          <p:nvPr/>
        </p:nvCxnSpPr>
        <p:spPr>
          <a:xfrm flipH="1">
            <a:off x="29633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46"/>
          <p:cNvCxnSpPr>
            <a:stCxn id="1179" idx="0"/>
            <a:endCxn id="1176" idx="2"/>
          </p:cNvCxnSpPr>
          <p:nvPr/>
        </p:nvCxnSpPr>
        <p:spPr>
          <a:xfrm rot="10800000">
            <a:off x="28161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46"/>
          <p:cNvCxnSpPr>
            <a:stCxn id="1182" idx="0"/>
            <a:endCxn id="1179" idx="2"/>
          </p:cNvCxnSpPr>
          <p:nvPr/>
        </p:nvCxnSpPr>
        <p:spPr>
          <a:xfrm rot="10800000">
            <a:off x="28162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46"/>
          <p:cNvSpPr/>
          <p:nvPr/>
        </p:nvSpPr>
        <p:spPr>
          <a:xfrm>
            <a:off x="26736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p46"/>
          <p:cNvSpPr/>
          <p:nvPr/>
        </p:nvSpPr>
        <p:spPr>
          <a:xfrm>
            <a:off x="31295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46"/>
          <p:cNvSpPr/>
          <p:nvPr/>
        </p:nvSpPr>
        <p:spPr>
          <a:xfrm>
            <a:off x="31295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46"/>
          <p:cNvSpPr/>
          <p:nvPr/>
        </p:nvSpPr>
        <p:spPr>
          <a:xfrm>
            <a:off x="31295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46"/>
          <p:cNvSpPr/>
          <p:nvPr/>
        </p:nvSpPr>
        <p:spPr>
          <a:xfrm>
            <a:off x="26736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46"/>
          <p:cNvSpPr/>
          <p:nvPr/>
        </p:nvSpPr>
        <p:spPr>
          <a:xfrm>
            <a:off x="26785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5" name="Google Shape;1185;p46"/>
          <p:cNvCxnSpPr>
            <a:stCxn id="1176" idx="1"/>
            <a:endCxn id="1165" idx="3"/>
          </p:cNvCxnSpPr>
          <p:nvPr/>
        </p:nvCxnSpPr>
        <p:spPr>
          <a:xfrm rot="10800000">
            <a:off x="20442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46"/>
          <p:cNvCxnSpPr>
            <a:stCxn id="1179" idx="1"/>
            <a:endCxn id="1165" idx="3"/>
          </p:cNvCxnSpPr>
          <p:nvPr/>
        </p:nvCxnSpPr>
        <p:spPr>
          <a:xfrm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7" name="Google Shape;1187;p46"/>
          <p:cNvCxnSpPr>
            <a:stCxn id="1182" idx="1"/>
            <a:endCxn id="1165" idx="3"/>
          </p:cNvCxnSpPr>
          <p:nvPr/>
        </p:nvCxnSpPr>
        <p:spPr>
          <a:xfrm rot="10800000">
            <a:off x="2044338" y="3084950"/>
            <a:ext cx="6342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46"/>
          <p:cNvCxnSpPr>
            <a:stCxn id="1168" idx="3"/>
            <a:endCxn id="1176" idx="1"/>
          </p:cNvCxnSpPr>
          <p:nvPr/>
        </p:nvCxnSpPr>
        <p:spPr>
          <a:xfrm flipH="1" rot="10800000">
            <a:off x="2044263" y="3085025"/>
            <a:ext cx="629400" cy="69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46"/>
          <p:cNvCxnSpPr>
            <a:stCxn id="1171" idx="3"/>
            <a:endCxn id="1176" idx="1"/>
          </p:cNvCxnSpPr>
          <p:nvPr/>
        </p:nvCxnSpPr>
        <p:spPr>
          <a:xfrm flipH="1" rot="10800000">
            <a:off x="2049138" y="3084950"/>
            <a:ext cx="624600" cy="138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46"/>
          <p:cNvCxnSpPr>
            <a:stCxn id="1182" idx="1"/>
            <a:endCxn id="1168" idx="3"/>
          </p:cNvCxnSpPr>
          <p:nvPr/>
        </p:nvCxnSpPr>
        <p:spPr>
          <a:xfrm rot="10800000">
            <a:off x="2044338" y="3777350"/>
            <a:ext cx="6342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46"/>
          <p:cNvCxnSpPr>
            <a:stCxn id="1179" idx="1"/>
            <a:endCxn id="1171" idx="3"/>
          </p:cNvCxnSpPr>
          <p:nvPr/>
        </p:nvCxnSpPr>
        <p:spPr>
          <a:xfrm flipH="1">
            <a:off x="2049063" y="3777425"/>
            <a:ext cx="624600" cy="69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46"/>
          <p:cNvCxnSpPr>
            <a:stCxn id="1179" idx="1"/>
            <a:endCxn id="1168" idx="3"/>
          </p:cNvCxnSpPr>
          <p:nvPr/>
        </p:nvCxnSpPr>
        <p:spPr>
          <a:xfrm rot="10800000">
            <a:off x="20442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46"/>
          <p:cNvCxnSpPr>
            <a:stCxn id="1182" idx="1"/>
            <a:endCxn id="1171" idx="3"/>
          </p:cNvCxnSpPr>
          <p:nvPr/>
        </p:nvCxnSpPr>
        <p:spPr>
          <a:xfrm rot="10800000">
            <a:off x="20491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46"/>
          <p:cNvCxnSpPr>
            <a:stCxn id="1195" idx="6"/>
            <a:endCxn id="1196" idx="1"/>
          </p:cNvCxnSpPr>
          <p:nvPr/>
        </p:nvCxnSpPr>
        <p:spPr>
          <a:xfrm>
            <a:off x="38030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46"/>
          <p:cNvCxnSpPr>
            <a:stCxn id="1198" idx="6"/>
            <a:endCxn id="1199" idx="1"/>
          </p:cNvCxnSpPr>
          <p:nvPr/>
        </p:nvCxnSpPr>
        <p:spPr>
          <a:xfrm>
            <a:off x="38030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46"/>
          <p:cNvCxnSpPr>
            <a:stCxn id="1201" idx="6"/>
            <a:endCxn id="1202" idx="1"/>
          </p:cNvCxnSpPr>
          <p:nvPr/>
        </p:nvCxnSpPr>
        <p:spPr>
          <a:xfrm>
            <a:off x="38030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46"/>
          <p:cNvCxnSpPr>
            <a:stCxn id="1199" idx="0"/>
            <a:endCxn id="1196" idx="2"/>
          </p:cNvCxnSpPr>
          <p:nvPr/>
        </p:nvCxnSpPr>
        <p:spPr>
          <a:xfrm rot="10800000">
            <a:off x="41115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46"/>
          <p:cNvCxnSpPr>
            <a:stCxn id="1202" idx="0"/>
            <a:endCxn id="1199" idx="2"/>
          </p:cNvCxnSpPr>
          <p:nvPr/>
        </p:nvCxnSpPr>
        <p:spPr>
          <a:xfrm rot="10800000">
            <a:off x="41116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6" name="Google Shape;1196;p46"/>
          <p:cNvSpPr/>
          <p:nvPr/>
        </p:nvSpPr>
        <p:spPr>
          <a:xfrm>
            <a:off x="39690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46"/>
          <p:cNvSpPr/>
          <p:nvPr/>
        </p:nvSpPr>
        <p:spPr>
          <a:xfrm>
            <a:off x="36581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46"/>
          <p:cNvSpPr/>
          <p:nvPr/>
        </p:nvSpPr>
        <p:spPr>
          <a:xfrm>
            <a:off x="36581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46"/>
          <p:cNvSpPr/>
          <p:nvPr/>
        </p:nvSpPr>
        <p:spPr>
          <a:xfrm>
            <a:off x="36581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46"/>
          <p:cNvSpPr/>
          <p:nvPr/>
        </p:nvSpPr>
        <p:spPr>
          <a:xfrm>
            <a:off x="39690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46"/>
          <p:cNvSpPr/>
          <p:nvPr/>
        </p:nvSpPr>
        <p:spPr>
          <a:xfrm>
            <a:off x="39739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5" name="Google Shape;1205;p46"/>
          <p:cNvCxnSpPr>
            <a:stCxn id="1206" idx="6"/>
            <a:endCxn id="1207" idx="3"/>
          </p:cNvCxnSpPr>
          <p:nvPr/>
        </p:nvCxnSpPr>
        <p:spPr>
          <a:xfrm flipH="1">
            <a:off x="51683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46"/>
          <p:cNvCxnSpPr>
            <a:stCxn id="1209" idx="6"/>
            <a:endCxn id="1210" idx="3"/>
          </p:cNvCxnSpPr>
          <p:nvPr/>
        </p:nvCxnSpPr>
        <p:spPr>
          <a:xfrm flipH="1">
            <a:off x="51683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46"/>
          <p:cNvCxnSpPr>
            <a:stCxn id="1212" idx="6"/>
            <a:endCxn id="1213" idx="3"/>
          </p:cNvCxnSpPr>
          <p:nvPr/>
        </p:nvCxnSpPr>
        <p:spPr>
          <a:xfrm flipH="1">
            <a:off x="51731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46"/>
          <p:cNvCxnSpPr>
            <a:stCxn id="1210" idx="0"/>
            <a:endCxn id="1207" idx="2"/>
          </p:cNvCxnSpPr>
          <p:nvPr/>
        </p:nvCxnSpPr>
        <p:spPr>
          <a:xfrm rot="10800000">
            <a:off x="50259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46"/>
          <p:cNvCxnSpPr>
            <a:stCxn id="1213" idx="0"/>
            <a:endCxn id="1210" idx="2"/>
          </p:cNvCxnSpPr>
          <p:nvPr/>
        </p:nvCxnSpPr>
        <p:spPr>
          <a:xfrm rot="10800000">
            <a:off x="50260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7" name="Google Shape;1207;p46"/>
          <p:cNvSpPr/>
          <p:nvPr/>
        </p:nvSpPr>
        <p:spPr>
          <a:xfrm>
            <a:off x="48834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46"/>
          <p:cNvSpPr/>
          <p:nvPr/>
        </p:nvSpPr>
        <p:spPr>
          <a:xfrm>
            <a:off x="53393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46"/>
          <p:cNvSpPr/>
          <p:nvPr/>
        </p:nvSpPr>
        <p:spPr>
          <a:xfrm>
            <a:off x="53393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46"/>
          <p:cNvSpPr/>
          <p:nvPr/>
        </p:nvSpPr>
        <p:spPr>
          <a:xfrm>
            <a:off x="53393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46"/>
          <p:cNvSpPr/>
          <p:nvPr/>
        </p:nvSpPr>
        <p:spPr>
          <a:xfrm>
            <a:off x="48834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46"/>
          <p:cNvSpPr/>
          <p:nvPr/>
        </p:nvSpPr>
        <p:spPr>
          <a:xfrm>
            <a:off x="48883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6" name="Google Shape;1216;p46"/>
          <p:cNvCxnSpPr>
            <a:stCxn id="1207" idx="1"/>
            <a:endCxn id="1196" idx="3"/>
          </p:cNvCxnSpPr>
          <p:nvPr/>
        </p:nvCxnSpPr>
        <p:spPr>
          <a:xfrm rot="10800000">
            <a:off x="4254063" y="308487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46"/>
          <p:cNvCxnSpPr>
            <a:stCxn id="1210" idx="1"/>
            <a:endCxn id="1199" idx="3"/>
          </p:cNvCxnSpPr>
          <p:nvPr/>
        </p:nvCxnSpPr>
        <p:spPr>
          <a:xfrm rot="10800000">
            <a:off x="42540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46"/>
          <p:cNvCxnSpPr>
            <a:stCxn id="1213" idx="1"/>
            <a:endCxn id="1202" idx="3"/>
          </p:cNvCxnSpPr>
          <p:nvPr/>
        </p:nvCxnSpPr>
        <p:spPr>
          <a:xfrm rot="10800000">
            <a:off x="4258938" y="4472750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46"/>
          <p:cNvCxnSpPr>
            <a:stCxn id="1220" idx="6"/>
            <a:endCxn id="1221" idx="1"/>
          </p:cNvCxnSpPr>
          <p:nvPr/>
        </p:nvCxnSpPr>
        <p:spPr>
          <a:xfrm>
            <a:off x="6012819" y="3084875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46"/>
          <p:cNvCxnSpPr>
            <a:stCxn id="1223" idx="6"/>
            <a:endCxn id="1224" idx="1"/>
          </p:cNvCxnSpPr>
          <p:nvPr/>
        </p:nvCxnSpPr>
        <p:spPr>
          <a:xfrm>
            <a:off x="6012819" y="3777388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46"/>
          <p:cNvCxnSpPr>
            <a:stCxn id="1226" idx="6"/>
            <a:endCxn id="1227" idx="1"/>
          </p:cNvCxnSpPr>
          <p:nvPr/>
        </p:nvCxnSpPr>
        <p:spPr>
          <a:xfrm>
            <a:off x="6012819" y="4472888"/>
            <a:ext cx="171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46"/>
          <p:cNvCxnSpPr>
            <a:stCxn id="1224" idx="0"/>
            <a:endCxn id="1221" idx="2"/>
          </p:cNvCxnSpPr>
          <p:nvPr/>
        </p:nvCxnSpPr>
        <p:spPr>
          <a:xfrm rot="10800000">
            <a:off x="63213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46"/>
          <p:cNvCxnSpPr>
            <a:stCxn id="1227" idx="0"/>
            <a:endCxn id="1224" idx="2"/>
          </p:cNvCxnSpPr>
          <p:nvPr/>
        </p:nvCxnSpPr>
        <p:spPr>
          <a:xfrm rot="10800000">
            <a:off x="63214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1" name="Google Shape;1221;p46"/>
          <p:cNvSpPr/>
          <p:nvPr/>
        </p:nvSpPr>
        <p:spPr>
          <a:xfrm>
            <a:off x="6178863" y="294237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46"/>
          <p:cNvSpPr/>
          <p:nvPr/>
        </p:nvSpPr>
        <p:spPr>
          <a:xfrm>
            <a:off x="5867919" y="3012425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46"/>
          <p:cNvSpPr/>
          <p:nvPr/>
        </p:nvSpPr>
        <p:spPr>
          <a:xfrm>
            <a:off x="5867919" y="3704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46"/>
          <p:cNvSpPr/>
          <p:nvPr/>
        </p:nvSpPr>
        <p:spPr>
          <a:xfrm>
            <a:off x="5867919" y="44004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46"/>
          <p:cNvSpPr/>
          <p:nvPr/>
        </p:nvSpPr>
        <p:spPr>
          <a:xfrm>
            <a:off x="6178863" y="36349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46"/>
          <p:cNvSpPr/>
          <p:nvPr/>
        </p:nvSpPr>
        <p:spPr>
          <a:xfrm>
            <a:off x="6183738" y="4330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0" name="Google Shape;1230;p46"/>
          <p:cNvCxnSpPr>
            <a:stCxn id="1231" idx="6"/>
            <a:endCxn id="1232" idx="3"/>
          </p:cNvCxnSpPr>
          <p:nvPr/>
        </p:nvCxnSpPr>
        <p:spPr>
          <a:xfrm flipH="1">
            <a:off x="7378194" y="3083388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46"/>
          <p:cNvCxnSpPr>
            <a:stCxn id="1234" idx="6"/>
            <a:endCxn id="1235" idx="3"/>
          </p:cNvCxnSpPr>
          <p:nvPr/>
        </p:nvCxnSpPr>
        <p:spPr>
          <a:xfrm flipH="1">
            <a:off x="7378194" y="3775900"/>
            <a:ext cx="315900" cy="1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46"/>
          <p:cNvCxnSpPr>
            <a:stCxn id="1237" idx="6"/>
            <a:endCxn id="1238" idx="3"/>
          </p:cNvCxnSpPr>
          <p:nvPr/>
        </p:nvCxnSpPr>
        <p:spPr>
          <a:xfrm flipH="1">
            <a:off x="7382994" y="4471400"/>
            <a:ext cx="311100" cy="1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46"/>
          <p:cNvCxnSpPr>
            <a:stCxn id="1235" idx="0"/>
            <a:endCxn id="1232" idx="2"/>
          </p:cNvCxnSpPr>
          <p:nvPr/>
        </p:nvCxnSpPr>
        <p:spPr>
          <a:xfrm rot="10800000">
            <a:off x="7235763" y="3227525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46"/>
          <p:cNvCxnSpPr>
            <a:stCxn id="1238" idx="0"/>
            <a:endCxn id="1235" idx="2"/>
          </p:cNvCxnSpPr>
          <p:nvPr/>
        </p:nvCxnSpPr>
        <p:spPr>
          <a:xfrm rot="10800000">
            <a:off x="7235838" y="3919850"/>
            <a:ext cx="4800" cy="41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2" name="Google Shape;1232;p46"/>
          <p:cNvSpPr/>
          <p:nvPr/>
        </p:nvSpPr>
        <p:spPr>
          <a:xfrm>
            <a:off x="7093263" y="294237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46"/>
          <p:cNvSpPr/>
          <p:nvPr/>
        </p:nvSpPr>
        <p:spPr>
          <a:xfrm>
            <a:off x="7549194" y="3010938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46"/>
          <p:cNvSpPr/>
          <p:nvPr/>
        </p:nvSpPr>
        <p:spPr>
          <a:xfrm>
            <a:off x="7549194" y="37034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46"/>
          <p:cNvSpPr/>
          <p:nvPr/>
        </p:nvSpPr>
        <p:spPr>
          <a:xfrm>
            <a:off x="7549194" y="4398950"/>
            <a:ext cx="144900" cy="144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46"/>
          <p:cNvSpPr/>
          <p:nvPr/>
        </p:nvSpPr>
        <p:spPr>
          <a:xfrm>
            <a:off x="7093263" y="36349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46"/>
          <p:cNvSpPr/>
          <p:nvPr/>
        </p:nvSpPr>
        <p:spPr>
          <a:xfrm>
            <a:off x="7098138" y="4330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1" name="Google Shape;1241;p46"/>
          <p:cNvCxnSpPr>
            <a:stCxn id="1235" idx="1"/>
            <a:endCxn id="1224" idx="3"/>
          </p:cNvCxnSpPr>
          <p:nvPr/>
        </p:nvCxnSpPr>
        <p:spPr>
          <a:xfrm rot="10800000">
            <a:off x="6463863" y="3777425"/>
            <a:ext cx="6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Bisection Bandwidth</a:t>
            </a:r>
            <a:endParaRPr/>
          </a:p>
        </p:txBody>
      </p:sp>
      <p:sp>
        <p:nvSpPr>
          <p:cNvPr id="1247" name="Google Shape;1247;p47"/>
          <p:cNvSpPr/>
          <p:nvPr/>
        </p:nvSpPr>
        <p:spPr>
          <a:xfrm>
            <a:off x="1074038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8" name="Google Shape;1248;p47"/>
          <p:cNvCxnSpPr>
            <a:stCxn id="1249" idx="0"/>
            <a:endCxn id="1247" idx="2"/>
          </p:cNvCxnSpPr>
          <p:nvPr/>
        </p:nvCxnSpPr>
        <p:spPr>
          <a:xfrm flipH="1" rot="10800000">
            <a:off x="835538" y="2849500"/>
            <a:ext cx="381000" cy="40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49" name="Google Shape;1249;p47"/>
          <p:cNvSpPr/>
          <p:nvPr/>
        </p:nvSpPr>
        <p:spPr>
          <a:xfrm>
            <a:off x="693038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47"/>
          <p:cNvSpPr/>
          <p:nvPr/>
        </p:nvSpPr>
        <p:spPr>
          <a:xfrm>
            <a:off x="1455038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1" name="Google Shape;1251;p47"/>
          <p:cNvCxnSpPr>
            <a:stCxn id="1250" idx="0"/>
            <a:endCxn id="1247" idx="2"/>
          </p:cNvCxnSpPr>
          <p:nvPr/>
        </p:nvCxnSpPr>
        <p:spPr>
          <a:xfrm rot="10800000">
            <a:off x="1216538" y="2849500"/>
            <a:ext cx="3810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47"/>
          <p:cNvCxnSpPr>
            <a:stCxn id="1253" idx="0"/>
            <a:endCxn id="1249" idx="2"/>
          </p:cNvCxnSpPr>
          <p:nvPr/>
        </p:nvCxnSpPr>
        <p:spPr>
          <a:xfrm rot="10800000">
            <a:off x="835538" y="35353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47"/>
          <p:cNvCxnSpPr>
            <a:stCxn id="1255" idx="0"/>
            <a:endCxn id="1250" idx="2"/>
          </p:cNvCxnSpPr>
          <p:nvPr/>
        </p:nvCxnSpPr>
        <p:spPr>
          <a:xfrm rot="10800000">
            <a:off x="1597538" y="3535300"/>
            <a:ext cx="0" cy="4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47"/>
          <p:cNvSpPr/>
          <p:nvPr/>
        </p:nvSpPr>
        <p:spPr>
          <a:xfrm>
            <a:off x="69303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47"/>
          <p:cNvSpPr/>
          <p:nvPr/>
        </p:nvSpPr>
        <p:spPr>
          <a:xfrm>
            <a:off x="145503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47"/>
          <p:cNvSpPr txBox="1"/>
          <p:nvPr/>
        </p:nvSpPr>
        <p:spPr>
          <a:xfrm>
            <a:off x="590600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47"/>
          <p:cNvSpPr txBox="1"/>
          <p:nvPr/>
        </p:nvSpPr>
        <p:spPr>
          <a:xfrm>
            <a:off x="1359050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47"/>
          <p:cNvSpPr txBox="1"/>
          <p:nvPr/>
        </p:nvSpPr>
        <p:spPr>
          <a:xfrm>
            <a:off x="851750" y="28427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47"/>
          <p:cNvSpPr txBox="1"/>
          <p:nvPr/>
        </p:nvSpPr>
        <p:spPr>
          <a:xfrm>
            <a:off x="1471250" y="28427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47"/>
          <p:cNvSpPr/>
          <p:nvPr/>
        </p:nvSpPr>
        <p:spPr>
          <a:xfrm>
            <a:off x="2692813" y="25645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2" name="Google Shape;1262;p47"/>
          <p:cNvCxnSpPr>
            <a:stCxn id="1263" idx="0"/>
            <a:endCxn id="1261" idx="2"/>
          </p:cNvCxnSpPr>
          <p:nvPr/>
        </p:nvCxnSpPr>
        <p:spPr>
          <a:xfrm rot="10800000">
            <a:off x="2835313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3" name="Google Shape;1263;p47"/>
          <p:cNvSpPr/>
          <p:nvPr/>
        </p:nvSpPr>
        <p:spPr>
          <a:xfrm>
            <a:off x="2692813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47"/>
          <p:cNvSpPr/>
          <p:nvPr/>
        </p:nvSpPr>
        <p:spPr>
          <a:xfrm>
            <a:off x="3607213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5" name="Google Shape;1265;p47"/>
          <p:cNvCxnSpPr>
            <a:stCxn id="1264" idx="0"/>
            <a:endCxn id="1266" idx="2"/>
          </p:cNvCxnSpPr>
          <p:nvPr/>
        </p:nvCxnSpPr>
        <p:spPr>
          <a:xfrm rot="10800000">
            <a:off x="3749713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47"/>
          <p:cNvCxnSpPr>
            <a:stCxn id="1268" idx="0"/>
            <a:endCxn id="1263" idx="2"/>
          </p:cNvCxnSpPr>
          <p:nvPr/>
        </p:nvCxnSpPr>
        <p:spPr>
          <a:xfrm rot="10800000">
            <a:off x="2835313" y="35353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47"/>
          <p:cNvCxnSpPr>
            <a:endCxn id="1264" idx="2"/>
          </p:cNvCxnSpPr>
          <p:nvPr/>
        </p:nvCxnSpPr>
        <p:spPr>
          <a:xfrm rot="10800000">
            <a:off x="3749713" y="3535300"/>
            <a:ext cx="0" cy="4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47"/>
          <p:cNvSpPr/>
          <p:nvPr/>
        </p:nvSpPr>
        <p:spPr>
          <a:xfrm>
            <a:off x="2692813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47"/>
          <p:cNvSpPr/>
          <p:nvPr/>
        </p:nvSpPr>
        <p:spPr>
          <a:xfrm>
            <a:off x="3607213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47"/>
          <p:cNvSpPr txBox="1"/>
          <p:nvPr/>
        </p:nvSpPr>
        <p:spPr>
          <a:xfrm>
            <a:off x="2590375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2" name="Google Shape;1272;p47"/>
          <p:cNvSpPr txBox="1"/>
          <p:nvPr/>
        </p:nvSpPr>
        <p:spPr>
          <a:xfrm>
            <a:off x="3511225" y="3641050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47"/>
          <p:cNvSpPr/>
          <p:nvPr/>
        </p:nvSpPr>
        <p:spPr>
          <a:xfrm>
            <a:off x="3607213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47"/>
          <p:cNvSpPr txBox="1"/>
          <p:nvPr/>
        </p:nvSpPr>
        <p:spPr>
          <a:xfrm>
            <a:off x="2578759" y="2937499"/>
            <a:ext cx="22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4" name="Google Shape;1274;p47"/>
          <p:cNvSpPr txBox="1"/>
          <p:nvPr/>
        </p:nvSpPr>
        <p:spPr>
          <a:xfrm>
            <a:off x="3804403" y="2937499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5" name="Google Shape;1275;p47"/>
          <p:cNvCxnSpPr>
            <a:stCxn id="1264" idx="1"/>
            <a:endCxn id="1261" idx="3"/>
          </p:cNvCxnSpPr>
          <p:nvPr/>
        </p:nvCxnSpPr>
        <p:spPr>
          <a:xfrm rot="10800000">
            <a:off x="2977813" y="2707000"/>
            <a:ext cx="6294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47"/>
          <p:cNvCxnSpPr>
            <a:stCxn id="1263" idx="3"/>
            <a:endCxn id="1266" idx="1"/>
          </p:cNvCxnSpPr>
          <p:nvPr/>
        </p:nvCxnSpPr>
        <p:spPr>
          <a:xfrm flipH="1" rot="10800000">
            <a:off x="2977813" y="2707000"/>
            <a:ext cx="6294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77" name="Google Shape;1277;p47"/>
          <p:cNvSpPr txBox="1"/>
          <p:nvPr/>
        </p:nvSpPr>
        <p:spPr>
          <a:xfrm>
            <a:off x="3346978" y="2647499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8" name="Google Shape;1278;p47"/>
          <p:cNvSpPr txBox="1"/>
          <p:nvPr/>
        </p:nvSpPr>
        <p:spPr>
          <a:xfrm>
            <a:off x="3346978" y="3194975"/>
            <a:ext cx="126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9" name="Google Shape;1279;p47"/>
          <p:cNvSpPr txBox="1"/>
          <p:nvPr/>
        </p:nvSpPr>
        <p:spPr>
          <a:xfrm>
            <a:off x="473600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10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1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10x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47"/>
          <p:cNvSpPr txBox="1"/>
          <p:nvPr/>
        </p:nvSpPr>
        <p:spPr>
          <a:xfrm>
            <a:off x="2549575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10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2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5x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47"/>
          <p:cNvSpPr/>
          <p:nvPr/>
        </p:nvSpPr>
        <p:spPr>
          <a:xfrm>
            <a:off x="5416488" y="25645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2" name="Google Shape;1282;p47"/>
          <p:cNvCxnSpPr>
            <a:stCxn id="1283" idx="0"/>
            <a:endCxn id="1281" idx="2"/>
          </p:cNvCxnSpPr>
          <p:nvPr/>
        </p:nvCxnSpPr>
        <p:spPr>
          <a:xfrm rot="10800000">
            <a:off x="5558988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47"/>
          <p:cNvSpPr/>
          <p:nvPr/>
        </p:nvSpPr>
        <p:spPr>
          <a:xfrm>
            <a:off x="5416488" y="325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47"/>
          <p:cNvSpPr/>
          <p:nvPr/>
        </p:nvSpPr>
        <p:spPr>
          <a:xfrm>
            <a:off x="7016688" y="32503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5" name="Google Shape;1285;p47"/>
          <p:cNvCxnSpPr>
            <a:stCxn id="1284" idx="0"/>
            <a:endCxn id="1286" idx="2"/>
          </p:cNvCxnSpPr>
          <p:nvPr/>
        </p:nvCxnSpPr>
        <p:spPr>
          <a:xfrm rot="10800000">
            <a:off x="7159188" y="2849500"/>
            <a:ext cx="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47"/>
          <p:cNvCxnSpPr>
            <a:stCxn id="1288" idx="0"/>
            <a:endCxn id="1283" idx="2"/>
          </p:cNvCxnSpPr>
          <p:nvPr/>
        </p:nvCxnSpPr>
        <p:spPr>
          <a:xfrm flipH="1" rot="10800000">
            <a:off x="49874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47"/>
          <p:cNvSpPr/>
          <p:nvPr/>
        </p:nvSpPr>
        <p:spPr>
          <a:xfrm>
            <a:off x="4844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47"/>
          <p:cNvSpPr/>
          <p:nvPr/>
        </p:nvSpPr>
        <p:spPr>
          <a:xfrm>
            <a:off x="7016688" y="2564500"/>
            <a:ext cx="285000" cy="285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9" name="Google Shape;1289;p47"/>
          <p:cNvCxnSpPr>
            <a:stCxn id="1284" idx="1"/>
            <a:endCxn id="1281" idx="3"/>
          </p:cNvCxnSpPr>
          <p:nvPr/>
        </p:nvCxnSpPr>
        <p:spPr>
          <a:xfrm rot="10800000">
            <a:off x="5701488" y="2707000"/>
            <a:ext cx="13152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47"/>
          <p:cNvCxnSpPr>
            <a:stCxn id="1283" idx="3"/>
            <a:endCxn id="1286" idx="1"/>
          </p:cNvCxnSpPr>
          <p:nvPr/>
        </p:nvCxnSpPr>
        <p:spPr>
          <a:xfrm flipH="1" rot="10800000">
            <a:off x="5701488" y="2707000"/>
            <a:ext cx="1315200" cy="685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91" name="Google Shape;1291;p47"/>
          <p:cNvSpPr/>
          <p:nvPr/>
        </p:nvSpPr>
        <p:spPr>
          <a:xfrm>
            <a:off x="5225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2" name="Google Shape;1292;p47"/>
          <p:cNvCxnSpPr>
            <a:stCxn id="1291" idx="0"/>
            <a:endCxn id="1283" idx="2"/>
          </p:cNvCxnSpPr>
          <p:nvPr/>
        </p:nvCxnSpPr>
        <p:spPr>
          <a:xfrm flipH="1" rot="10800000">
            <a:off x="53684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47"/>
          <p:cNvSpPr/>
          <p:nvPr/>
        </p:nvSpPr>
        <p:spPr>
          <a:xfrm>
            <a:off x="5606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47"/>
          <p:cNvCxnSpPr>
            <a:stCxn id="1293" idx="0"/>
            <a:endCxn id="1283" idx="2"/>
          </p:cNvCxnSpPr>
          <p:nvPr/>
        </p:nvCxnSpPr>
        <p:spPr>
          <a:xfrm rot="10800000">
            <a:off x="55589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5" name="Google Shape;1295;p47"/>
          <p:cNvSpPr/>
          <p:nvPr/>
        </p:nvSpPr>
        <p:spPr>
          <a:xfrm>
            <a:off x="5987988" y="3936100"/>
            <a:ext cx="285000" cy="2850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6" name="Google Shape;1296;p47"/>
          <p:cNvCxnSpPr>
            <a:stCxn id="1295" idx="0"/>
            <a:endCxn id="1283" idx="2"/>
          </p:cNvCxnSpPr>
          <p:nvPr/>
        </p:nvCxnSpPr>
        <p:spPr>
          <a:xfrm rot="10800000">
            <a:off x="55589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7" name="Google Shape;1297;p47"/>
          <p:cNvCxnSpPr>
            <a:stCxn id="1298" idx="0"/>
            <a:endCxn id="1284" idx="2"/>
          </p:cNvCxnSpPr>
          <p:nvPr/>
        </p:nvCxnSpPr>
        <p:spPr>
          <a:xfrm flipH="1" rot="10800000">
            <a:off x="65876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8" name="Google Shape;1298;p47"/>
          <p:cNvSpPr/>
          <p:nvPr/>
        </p:nvSpPr>
        <p:spPr>
          <a:xfrm>
            <a:off x="6445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47"/>
          <p:cNvSpPr/>
          <p:nvPr/>
        </p:nvSpPr>
        <p:spPr>
          <a:xfrm>
            <a:off x="6826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0" name="Google Shape;1300;p47"/>
          <p:cNvCxnSpPr>
            <a:stCxn id="1299" idx="0"/>
            <a:endCxn id="1284" idx="2"/>
          </p:cNvCxnSpPr>
          <p:nvPr/>
        </p:nvCxnSpPr>
        <p:spPr>
          <a:xfrm flipH="1" rot="10800000">
            <a:off x="69686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47"/>
          <p:cNvSpPr/>
          <p:nvPr/>
        </p:nvSpPr>
        <p:spPr>
          <a:xfrm>
            <a:off x="7207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2" name="Google Shape;1302;p47"/>
          <p:cNvCxnSpPr>
            <a:stCxn id="1301" idx="0"/>
            <a:endCxn id="1284" idx="2"/>
          </p:cNvCxnSpPr>
          <p:nvPr/>
        </p:nvCxnSpPr>
        <p:spPr>
          <a:xfrm rot="10800000">
            <a:off x="7159188" y="3535300"/>
            <a:ext cx="190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47"/>
          <p:cNvSpPr/>
          <p:nvPr/>
        </p:nvSpPr>
        <p:spPr>
          <a:xfrm>
            <a:off x="7588188" y="3936100"/>
            <a:ext cx="285000" cy="285000"/>
          </a:xfrm>
          <a:prstGeom prst="ellipse">
            <a:avLst/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4" name="Google Shape;1304;p47"/>
          <p:cNvCxnSpPr>
            <a:stCxn id="1303" idx="0"/>
            <a:endCxn id="1284" idx="2"/>
          </p:cNvCxnSpPr>
          <p:nvPr/>
        </p:nvCxnSpPr>
        <p:spPr>
          <a:xfrm rot="10800000">
            <a:off x="7159188" y="3535300"/>
            <a:ext cx="571500" cy="40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47"/>
          <p:cNvSpPr txBox="1"/>
          <p:nvPr/>
        </p:nvSpPr>
        <p:spPr>
          <a:xfrm>
            <a:off x="7441600" y="2842775"/>
            <a:ext cx="122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all links 1 Gbps.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47"/>
          <p:cNvSpPr txBox="1"/>
          <p:nvPr/>
        </p:nvSpPr>
        <p:spPr>
          <a:xfrm>
            <a:off x="5616150" y="4326850"/>
            <a:ext cx="14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Full: 4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Bisection: 2 Gbps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Over: 2x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47"/>
          <p:cNvSpPr txBox="1"/>
          <p:nvPr>
            <p:ph idx="1" type="body"/>
          </p:nvPr>
        </p:nvSpPr>
        <p:spPr>
          <a:xfrm>
            <a:off x="107050" y="402200"/>
            <a:ext cx="89097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Full bisection bandwidth</a:t>
            </a:r>
            <a:r>
              <a:rPr lang="en"/>
              <a:t>: All hosts in one partition can send at full rate.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</a:t>
            </a:r>
            <a:r>
              <a:rPr i="1" lang="en"/>
              <a:t>N</a:t>
            </a:r>
            <a:r>
              <a:rPr lang="en"/>
              <a:t> nodes can each send at </a:t>
            </a:r>
            <a:r>
              <a:rPr i="1" lang="en"/>
              <a:t>R</a:t>
            </a:r>
            <a:r>
              <a:rPr lang="en"/>
              <a:t>, full bisection bandwidth = </a:t>
            </a:r>
            <a:r>
              <a:rPr i="1" lang="en"/>
              <a:t>N</a:t>
            </a:r>
            <a:r>
              <a:rPr lang="en"/>
              <a:t>/2 × 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Oversubscription</a:t>
            </a:r>
            <a:r>
              <a:rPr lang="en"/>
              <a:t> is a measure of how overloaded the network is.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Ratio of full bisection bandwidth, to actual bisection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Intuition: This tells us how far from the full bisection bandwidth we are.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8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Designing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Topologies (Clos Networks)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Congestion Control in Datacenters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13" name="Google Shape;1313;p4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Topologies</a:t>
            </a:r>
            <a:br>
              <a:rPr lang="en"/>
            </a:br>
            <a:r>
              <a:rPr lang="en"/>
              <a:t>(Clos Networks)</a:t>
            </a:r>
            <a:endParaRPr/>
          </a:p>
        </p:txBody>
      </p:sp>
      <p:sp>
        <p:nvSpPr>
          <p:cNvPr id="1314" name="Google Shape;1314;p4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Bisection Bandwidth</a:t>
            </a:r>
            <a:endParaRPr/>
          </a:p>
        </p:txBody>
      </p:sp>
      <p:sp>
        <p:nvSpPr>
          <p:cNvPr id="1320" name="Google Shape;1320;p49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Back to our original problem: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looking for a way to connect racks to each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we've seen, bisection bandwidth is a function of network topology.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datacenter, we can choose the topology relatively easily.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Remember: A single operator controls the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can build whatever cables they want.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topology do we build to maximize connectivity (bisection bandwidth)?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#1: Big Switch</a:t>
            </a:r>
            <a:endParaRPr/>
          </a:p>
        </p:txBody>
      </p:sp>
      <p:grpSp>
        <p:nvGrpSpPr>
          <p:cNvPr id="1326" name="Google Shape;1326;p50"/>
          <p:cNvGrpSpPr/>
          <p:nvPr/>
        </p:nvGrpSpPr>
        <p:grpSpPr>
          <a:xfrm>
            <a:off x="2810550" y="4220699"/>
            <a:ext cx="506400" cy="688883"/>
            <a:chOff x="3303700" y="2527924"/>
            <a:chExt cx="506400" cy="688883"/>
          </a:xfrm>
        </p:grpSpPr>
        <p:sp>
          <p:nvSpPr>
            <p:cNvPr id="1327" name="Google Shape;1327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37" name="Google Shape;1337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8" name="Google Shape;1338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9" name="Google Shape;1339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1" name="Google Shape;1341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3" name="Google Shape;1343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4" name="Google Shape;1344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5" name="Google Shape;1345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46" name="Google Shape;1346;p50"/>
          <p:cNvGrpSpPr/>
          <p:nvPr/>
        </p:nvGrpSpPr>
        <p:grpSpPr>
          <a:xfrm>
            <a:off x="3409650" y="4220699"/>
            <a:ext cx="506400" cy="688883"/>
            <a:chOff x="3303700" y="2527924"/>
            <a:chExt cx="506400" cy="688883"/>
          </a:xfrm>
        </p:grpSpPr>
        <p:sp>
          <p:nvSpPr>
            <p:cNvPr id="1347" name="Google Shape;1347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5" name="Google Shape;1355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57" name="Google Shape;1357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66" name="Google Shape;1366;p50"/>
          <p:cNvGrpSpPr/>
          <p:nvPr/>
        </p:nvGrpSpPr>
        <p:grpSpPr>
          <a:xfrm>
            <a:off x="4008750" y="4220699"/>
            <a:ext cx="506400" cy="688883"/>
            <a:chOff x="3303700" y="2527924"/>
            <a:chExt cx="506400" cy="688883"/>
          </a:xfrm>
        </p:grpSpPr>
        <p:sp>
          <p:nvSpPr>
            <p:cNvPr id="1367" name="Google Shape;1367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0" name="Google Shape;1370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1" name="Google Shape;1371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3" name="Google Shape;1373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77" name="Google Shape;1377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6" name="Google Shape;1386;p50"/>
          <p:cNvGrpSpPr/>
          <p:nvPr/>
        </p:nvGrpSpPr>
        <p:grpSpPr>
          <a:xfrm>
            <a:off x="4607850" y="4220699"/>
            <a:ext cx="506400" cy="688883"/>
            <a:chOff x="3303700" y="2527924"/>
            <a:chExt cx="506400" cy="688883"/>
          </a:xfrm>
        </p:grpSpPr>
        <p:sp>
          <p:nvSpPr>
            <p:cNvPr id="1387" name="Google Shape;1387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97" name="Google Shape;1397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6" name="Google Shape;1406;p50"/>
          <p:cNvSpPr/>
          <p:nvPr/>
        </p:nvSpPr>
        <p:spPr>
          <a:xfrm>
            <a:off x="3591750" y="2801800"/>
            <a:ext cx="19956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Large switch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7" name="Google Shape;1407;p50"/>
          <p:cNvCxnSpPr>
            <a:stCxn id="1336" idx="0"/>
            <a:endCxn id="1406" idx="2"/>
          </p:cNvCxnSpPr>
          <p:nvPr/>
        </p:nvCxnSpPr>
        <p:spPr>
          <a:xfrm flipH="1" rot="10800000">
            <a:off x="3063750" y="3247799"/>
            <a:ext cx="15258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50"/>
          <p:cNvCxnSpPr>
            <a:stCxn id="1356" idx="0"/>
            <a:endCxn id="1406" idx="2"/>
          </p:cNvCxnSpPr>
          <p:nvPr/>
        </p:nvCxnSpPr>
        <p:spPr>
          <a:xfrm flipH="1" rot="10800000">
            <a:off x="3662850" y="3247799"/>
            <a:ext cx="9267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50"/>
          <p:cNvCxnSpPr>
            <a:stCxn id="1376" idx="0"/>
            <a:endCxn id="1406" idx="2"/>
          </p:cNvCxnSpPr>
          <p:nvPr/>
        </p:nvCxnSpPr>
        <p:spPr>
          <a:xfrm flipH="1" rot="10800000">
            <a:off x="4261950" y="3247799"/>
            <a:ext cx="3276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50"/>
          <p:cNvCxnSpPr>
            <a:stCxn id="1396" idx="0"/>
            <a:endCxn id="1406" idx="2"/>
          </p:cNvCxnSpPr>
          <p:nvPr/>
        </p:nvCxnSpPr>
        <p:spPr>
          <a:xfrm rot="10800000">
            <a:off x="4589550" y="3247799"/>
            <a:ext cx="2715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1" name="Google Shape;1411;p50"/>
          <p:cNvGrpSpPr/>
          <p:nvPr/>
        </p:nvGrpSpPr>
        <p:grpSpPr>
          <a:xfrm>
            <a:off x="5217450" y="4220699"/>
            <a:ext cx="506400" cy="688883"/>
            <a:chOff x="3303700" y="2527924"/>
            <a:chExt cx="506400" cy="688883"/>
          </a:xfrm>
        </p:grpSpPr>
        <p:sp>
          <p:nvSpPr>
            <p:cNvPr id="1412" name="Google Shape;1412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22" name="Google Shape;1422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3" name="Google Shape;1423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4" name="Google Shape;1424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31" name="Google Shape;1431;p50"/>
          <p:cNvCxnSpPr>
            <a:stCxn id="1421" idx="0"/>
            <a:endCxn id="1406" idx="2"/>
          </p:cNvCxnSpPr>
          <p:nvPr/>
        </p:nvCxnSpPr>
        <p:spPr>
          <a:xfrm rot="10800000">
            <a:off x="4589550" y="3247799"/>
            <a:ext cx="8811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2" name="Google Shape;1432;p50"/>
          <p:cNvGrpSpPr/>
          <p:nvPr/>
        </p:nvGrpSpPr>
        <p:grpSpPr>
          <a:xfrm>
            <a:off x="5827050" y="4220699"/>
            <a:ext cx="506400" cy="688883"/>
            <a:chOff x="3303700" y="2527924"/>
            <a:chExt cx="506400" cy="688883"/>
          </a:xfrm>
        </p:grpSpPr>
        <p:sp>
          <p:nvSpPr>
            <p:cNvPr id="1433" name="Google Shape;1433;p50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43" name="Google Shape;1443;p50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4" name="Google Shape;1444;p50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5" name="Google Shape;1445;p50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6" name="Google Shape;1446;p50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7" name="Google Shape;1447;p50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8" name="Google Shape;1448;p50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50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0" name="Google Shape;1450;p50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1" name="Google Shape;1451;p50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52" name="Google Shape;1452;p50"/>
          <p:cNvCxnSpPr>
            <a:stCxn id="1442" idx="0"/>
            <a:endCxn id="1406" idx="2"/>
          </p:cNvCxnSpPr>
          <p:nvPr/>
        </p:nvCxnSpPr>
        <p:spPr>
          <a:xfrm rot="10800000">
            <a:off x="4589550" y="3247799"/>
            <a:ext cx="149070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3" name="Google Shape;1453;p50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1: High switching speed needed.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modern data center, 100,000 servers × 40 Gbps = 4 petabits per second!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 2: Large </a:t>
            </a:r>
            <a:r>
              <a:rPr b="1" lang="en"/>
              <a:t>radix</a:t>
            </a:r>
            <a:r>
              <a:rPr lang="en"/>
              <a:t>. The switch needs a large number of (physical) ports.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port per rack. In a modern datacenter, ~2500 racks.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#1: Big Switch</a:t>
            </a:r>
            <a:endParaRPr/>
          </a:p>
        </p:txBody>
      </p:sp>
      <p:sp>
        <p:nvSpPr>
          <p:cNvPr id="1459" name="Google Shape;1459;p51"/>
          <p:cNvSpPr txBox="1"/>
          <p:nvPr>
            <p:ph idx="1" type="body"/>
          </p:nvPr>
        </p:nvSpPr>
        <p:spPr>
          <a:xfrm>
            <a:off x="107050" y="402200"/>
            <a:ext cx="89097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single big switch </a:t>
            </a:r>
            <a:r>
              <a:rPr lang="en"/>
              <a:t>scales</a:t>
            </a:r>
            <a:r>
              <a:rPr lang="en"/>
              <a:t> poorly.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Impossible to build a switch with the needed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we could build this switch, it would be way too expensive.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switch goes down, </a:t>
            </a:r>
            <a:r>
              <a:rPr lang="en"/>
              <a:t>everything</a:t>
            </a:r>
            <a:r>
              <a:rPr lang="en"/>
              <a:t> stops working.</a:t>
            </a:r>
            <a:endParaRPr/>
          </a:p>
        </p:txBody>
      </p:sp>
      <p:graphicFrame>
        <p:nvGraphicFramePr>
          <p:cNvPr id="1460" name="Google Shape;1460;p51"/>
          <p:cNvGraphicFramePr/>
          <p:nvPr/>
        </p:nvGraphicFramePr>
        <p:xfrm>
          <a:off x="4074075" y="2717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{F4F7467F-B33D-4651-8C77-A3F6850C4EA7}</a:tableStyleId>
              </a:tblPr>
              <a:tblGrid>
                <a:gridCol w="3388825"/>
                <a:gridCol w="382850"/>
                <a:gridCol w="10637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Urs Hölzle (Google) on LinkedIn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  <a:tr h="3962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 what we needed was a 10,000 port switch that cost $100/port. So, almost exactly 20 years ago, we sent this 5-page RFP to four different switch vendors (IIRC: Cisco, Force10, HP, and Quanta) and tried to interest them in building such a switch. They politely declined because </a:t>
                      </a:r>
                      <a:r>
                        <a:rPr lang="en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"nobody is asking for such a product except you"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they anticipated margins to be low.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461" name="Google Shape;1461;p51"/>
          <p:cNvGraphicFramePr/>
          <p:nvPr/>
        </p:nvGraphicFramePr>
        <p:xfrm>
          <a:off x="234525" y="29916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{F4F7467F-B33D-4651-8C77-A3F6850C4EA7}</a:tableStyleId>
              </a:tblPr>
              <a:tblGrid>
                <a:gridCol w="2142525"/>
                <a:gridCol w="775625"/>
                <a:gridCol w="59647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10K Gigabit Ethernet Switch Request for Proposal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2004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  <a:tr h="3962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section attempts to explain why we believe it is possible</a:t>
                      </a:r>
                      <a:r>
                        <a:rPr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build a 10,000 port non-blocking switch for $100/port.</a:t>
                      </a:r>
                      <a:endParaRPr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462" name="Google Shape;1462;p51"/>
          <p:cNvSpPr txBox="1"/>
          <p:nvPr/>
        </p:nvSpPr>
        <p:spPr>
          <a:xfrm>
            <a:off x="234587" y="2717325"/>
            <a:ext cx="351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Google tried to build this. It didn't go so well.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7" name="Google Shape;1467;p52"/>
          <p:cNvCxnSpPr>
            <a:stCxn id="1468" idx="0"/>
            <a:endCxn id="1469" idx="2"/>
          </p:cNvCxnSpPr>
          <p:nvPr/>
        </p:nvCxnSpPr>
        <p:spPr>
          <a:xfrm flipH="1" rot="10800000">
            <a:off x="5682150" y="1897475"/>
            <a:ext cx="1132500" cy="773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70" name="Google Shape;1470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#2: Tree</a:t>
            </a:r>
            <a:endParaRPr/>
          </a:p>
        </p:txBody>
      </p:sp>
      <p:sp>
        <p:nvSpPr>
          <p:cNvPr id="1471" name="Google Shape;1471;p52"/>
          <p:cNvSpPr txBox="1"/>
          <p:nvPr>
            <p:ph idx="1" type="body"/>
          </p:nvPr>
        </p:nvSpPr>
        <p:spPr>
          <a:xfrm>
            <a:off x="107050" y="402200"/>
            <a:ext cx="46056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tree topology solves our 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1: Reduced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2: Reduced radix.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Low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Bottleneck is 100 Gbps.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bisection bandwidth is 300 Gbps.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is 3x </a:t>
            </a:r>
            <a:r>
              <a:rPr lang="en"/>
              <a:t>oversubscribed</a:t>
            </a:r>
            <a:r>
              <a:rPr lang="en"/>
              <a:t>.</a:t>
            </a:r>
            <a:endParaRPr/>
          </a:p>
        </p:txBody>
      </p:sp>
      <p:grpSp>
        <p:nvGrpSpPr>
          <p:cNvPr id="1472" name="Google Shape;1472;p52"/>
          <p:cNvGrpSpPr/>
          <p:nvPr/>
        </p:nvGrpSpPr>
        <p:grpSpPr>
          <a:xfrm>
            <a:off x="4829850" y="3937074"/>
            <a:ext cx="506400" cy="688883"/>
            <a:chOff x="3303700" y="2527924"/>
            <a:chExt cx="506400" cy="688883"/>
          </a:xfrm>
        </p:grpSpPr>
        <p:sp>
          <p:nvSpPr>
            <p:cNvPr id="1473" name="Google Shape;147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83" name="Google Shape;148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2" name="Google Shape;1492;p52"/>
          <p:cNvGrpSpPr/>
          <p:nvPr/>
        </p:nvGrpSpPr>
        <p:grpSpPr>
          <a:xfrm>
            <a:off x="5428950" y="3937074"/>
            <a:ext cx="506400" cy="688883"/>
            <a:chOff x="3303700" y="2527924"/>
            <a:chExt cx="506400" cy="688883"/>
          </a:xfrm>
        </p:grpSpPr>
        <p:sp>
          <p:nvSpPr>
            <p:cNvPr id="1493" name="Google Shape;149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4" name="Google Shape;149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5" name="Google Shape;149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03" name="Google Shape;150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4" name="Google Shape;150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9" name="Google Shape;150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2" name="Google Shape;1512;p52"/>
          <p:cNvGrpSpPr/>
          <p:nvPr/>
        </p:nvGrpSpPr>
        <p:grpSpPr>
          <a:xfrm>
            <a:off x="6028050" y="3937074"/>
            <a:ext cx="506400" cy="688883"/>
            <a:chOff x="3303700" y="2527924"/>
            <a:chExt cx="506400" cy="688883"/>
          </a:xfrm>
        </p:grpSpPr>
        <p:sp>
          <p:nvSpPr>
            <p:cNvPr id="1513" name="Google Shape;151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23" name="Google Shape;152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4" name="Google Shape;152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5" name="Google Shape;152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6" name="Google Shape;152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7" name="Google Shape;152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9" name="Google Shape;152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1" name="Google Shape;153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2" name="Google Shape;1532;p52"/>
          <p:cNvGrpSpPr/>
          <p:nvPr/>
        </p:nvGrpSpPr>
        <p:grpSpPr>
          <a:xfrm>
            <a:off x="7084350" y="3937074"/>
            <a:ext cx="506400" cy="688883"/>
            <a:chOff x="3303700" y="2527924"/>
            <a:chExt cx="506400" cy="688883"/>
          </a:xfrm>
        </p:grpSpPr>
        <p:sp>
          <p:nvSpPr>
            <p:cNvPr id="1533" name="Google Shape;153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43" name="Google Shape;154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4" name="Google Shape;154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2" name="Google Shape;1552;p52"/>
          <p:cNvGrpSpPr/>
          <p:nvPr/>
        </p:nvGrpSpPr>
        <p:grpSpPr>
          <a:xfrm>
            <a:off x="7693950" y="3937074"/>
            <a:ext cx="506400" cy="688883"/>
            <a:chOff x="3303700" y="2527924"/>
            <a:chExt cx="506400" cy="688883"/>
          </a:xfrm>
        </p:grpSpPr>
        <p:sp>
          <p:nvSpPr>
            <p:cNvPr id="1553" name="Google Shape;155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63" name="Google Shape;156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5" name="Google Shape;156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6" name="Google Shape;156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8" name="Google Shape;156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9" name="Google Shape;156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0" name="Google Shape;157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1" name="Google Shape;157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2" name="Google Shape;1572;p52"/>
          <p:cNvGrpSpPr/>
          <p:nvPr/>
        </p:nvGrpSpPr>
        <p:grpSpPr>
          <a:xfrm>
            <a:off x="8303550" y="3937074"/>
            <a:ext cx="506400" cy="688883"/>
            <a:chOff x="3303700" y="2527924"/>
            <a:chExt cx="506400" cy="688883"/>
          </a:xfrm>
        </p:grpSpPr>
        <p:sp>
          <p:nvSpPr>
            <p:cNvPr id="1573" name="Google Shape;1573;p52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83" name="Google Shape;1583;p52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52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52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52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52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8" name="Google Shape;1588;p52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9" name="Google Shape;1589;p52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0" name="Google Shape;1590;p52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1" name="Google Shape;1591;p52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8" name="Google Shape;1468;p52"/>
          <p:cNvSpPr/>
          <p:nvPr/>
        </p:nvSpPr>
        <p:spPr>
          <a:xfrm>
            <a:off x="5465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2" name="Google Shape;1592;p52"/>
          <p:cNvCxnSpPr>
            <a:stCxn id="1522" idx="0"/>
            <a:endCxn id="1468" idx="2"/>
          </p:cNvCxnSpPr>
          <p:nvPr/>
        </p:nvCxnSpPr>
        <p:spPr>
          <a:xfrm rot="10800000">
            <a:off x="56821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52"/>
          <p:cNvCxnSpPr>
            <a:stCxn id="1502" idx="0"/>
            <a:endCxn id="1468" idx="2"/>
          </p:cNvCxnSpPr>
          <p:nvPr/>
        </p:nvCxnSpPr>
        <p:spPr>
          <a:xfrm rot="10800000">
            <a:off x="5682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52"/>
          <p:cNvCxnSpPr>
            <a:stCxn id="1482" idx="0"/>
            <a:endCxn id="1468" idx="2"/>
          </p:cNvCxnSpPr>
          <p:nvPr/>
        </p:nvCxnSpPr>
        <p:spPr>
          <a:xfrm flipH="1" rot="10800000">
            <a:off x="50830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5" name="Google Shape;1595;p52"/>
          <p:cNvSpPr/>
          <p:nvPr/>
        </p:nvSpPr>
        <p:spPr>
          <a:xfrm>
            <a:off x="7730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6" name="Google Shape;1596;p52"/>
          <p:cNvCxnSpPr>
            <a:stCxn id="1542" idx="0"/>
            <a:endCxn id="1595" idx="2"/>
          </p:cNvCxnSpPr>
          <p:nvPr/>
        </p:nvCxnSpPr>
        <p:spPr>
          <a:xfrm flipH="1" rot="10800000">
            <a:off x="73375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52"/>
          <p:cNvCxnSpPr>
            <a:stCxn id="1562" idx="0"/>
            <a:endCxn id="1595" idx="2"/>
          </p:cNvCxnSpPr>
          <p:nvPr/>
        </p:nvCxnSpPr>
        <p:spPr>
          <a:xfrm rot="10800000">
            <a:off x="7947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52"/>
          <p:cNvCxnSpPr>
            <a:stCxn id="1582" idx="0"/>
            <a:endCxn id="1595" idx="2"/>
          </p:cNvCxnSpPr>
          <p:nvPr/>
        </p:nvCxnSpPr>
        <p:spPr>
          <a:xfrm rot="10800000">
            <a:off x="79471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52"/>
          <p:cNvSpPr/>
          <p:nvPr/>
        </p:nvSpPr>
        <p:spPr>
          <a:xfrm>
            <a:off x="6597600" y="14513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52"/>
          <p:cNvCxnSpPr>
            <a:stCxn id="1595" idx="0"/>
            <a:endCxn id="1469" idx="2"/>
          </p:cNvCxnSpPr>
          <p:nvPr/>
        </p:nvCxnSpPr>
        <p:spPr>
          <a:xfrm rot="10800000">
            <a:off x="6814650" y="1897475"/>
            <a:ext cx="1132500" cy="7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52"/>
          <p:cNvSpPr txBox="1"/>
          <p:nvPr/>
        </p:nvSpPr>
        <p:spPr>
          <a:xfrm>
            <a:off x="6189600" y="4716350"/>
            <a:ext cx="125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07050" y="402200"/>
            <a:ext cx="89097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model of the Internet so far: Your computer exchanges packets with a a server.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YouTube really a single machine serving videos to the entire world? No.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53984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68028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YouTube server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6"/>
          <p:cNvCxnSpPr>
            <a:stCxn id="165" idx="6"/>
            <a:endCxn id="164" idx="1"/>
          </p:cNvCxnSpPr>
          <p:nvPr/>
        </p:nvCxnSpPr>
        <p:spPr>
          <a:xfrm>
            <a:off x="1306925" y="3802875"/>
            <a:ext cx="93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6"/>
          <p:cNvCxnSpPr>
            <a:stCxn id="164" idx="3"/>
            <a:endCxn id="168" idx="1"/>
          </p:cNvCxnSpPr>
          <p:nvPr/>
        </p:nvCxnSpPr>
        <p:spPr>
          <a:xfrm>
            <a:off x="2526138" y="3802875"/>
            <a:ext cx="3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" name="Google Shape;168;p26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6"/>
          <p:cNvCxnSpPr>
            <a:stCxn id="168" idx="3"/>
            <a:endCxn id="169" idx="2"/>
          </p:cNvCxnSpPr>
          <p:nvPr/>
        </p:nvCxnSpPr>
        <p:spPr>
          <a:xfrm flipH="1" rot="10800000">
            <a:off x="5955038" y="3796575"/>
            <a:ext cx="11193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#3: Fat Tree</a:t>
            </a:r>
            <a:endParaRPr/>
          </a:p>
        </p:txBody>
      </p:sp>
      <p:sp>
        <p:nvSpPr>
          <p:cNvPr id="1606" name="Google Shape;1606;p53"/>
          <p:cNvSpPr txBox="1"/>
          <p:nvPr>
            <p:ph idx="1" type="body"/>
          </p:nvPr>
        </p:nvSpPr>
        <p:spPr>
          <a:xfrm>
            <a:off x="107050" y="402200"/>
            <a:ext cx="46056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Increase link bandwidth at the top layer.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 returns: Top switch needs high link speed and switching capacity.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2 solved: Reduced radix.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can be used.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the top switch will be expensive and scale poorly.</a:t>
            </a:r>
            <a:endParaRPr/>
          </a:p>
        </p:txBody>
      </p:sp>
      <p:sp>
        <p:nvSpPr>
          <p:cNvPr id="1607" name="Google Shape;1607;p53"/>
          <p:cNvSpPr txBox="1"/>
          <p:nvPr/>
        </p:nvSpPr>
        <p:spPr>
          <a:xfrm>
            <a:off x="6215700" y="3338150"/>
            <a:ext cx="119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8" name="Google Shape;1608;p53"/>
          <p:cNvSpPr txBox="1"/>
          <p:nvPr/>
        </p:nvSpPr>
        <p:spPr>
          <a:xfrm>
            <a:off x="7750975" y="2057650"/>
            <a:ext cx="119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300 Gbps links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9" name="Google Shape;1609;p53"/>
          <p:cNvCxnSpPr>
            <a:stCxn id="1610" idx="0"/>
            <a:endCxn id="1611" idx="2"/>
          </p:cNvCxnSpPr>
          <p:nvPr/>
        </p:nvCxnSpPr>
        <p:spPr>
          <a:xfrm flipH="1" rot="10800000">
            <a:off x="5682150" y="1897475"/>
            <a:ext cx="1132500" cy="77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2" name="Google Shape;1612;p53"/>
          <p:cNvGrpSpPr/>
          <p:nvPr/>
        </p:nvGrpSpPr>
        <p:grpSpPr>
          <a:xfrm>
            <a:off x="4829850" y="3937074"/>
            <a:ext cx="506400" cy="688883"/>
            <a:chOff x="3303700" y="2527924"/>
            <a:chExt cx="506400" cy="688883"/>
          </a:xfrm>
        </p:grpSpPr>
        <p:sp>
          <p:nvSpPr>
            <p:cNvPr id="1613" name="Google Shape;161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23" name="Google Shape;162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4" name="Google Shape;162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5" name="Google Shape;162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6" name="Google Shape;162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7" name="Google Shape;162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8" name="Google Shape;162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9" name="Google Shape;162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0" name="Google Shape;163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1" name="Google Shape;163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32" name="Google Shape;1632;p53"/>
          <p:cNvGrpSpPr/>
          <p:nvPr/>
        </p:nvGrpSpPr>
        <p:grpSpPr>
          <a:xfrm>
            <a:off x="5428950" y="3937074"/>
            <a:ext cx="506400" cy="688883"/>
            <a:chOff x="3303700" y="2527924"/>
            <a:chExt cx="506400" cy="688883"/>
          </a:xfrm>
        </p:grpSpPr>
        <p:sp>
          <p:nvSpPr>
            <p:cNvPr id="1633" name="Google Shape;163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4" name="Google Shape;163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5" name="Google Shape;163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6" name="Google Shape;163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7" name="Google Shape;163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8" name="Google Shape;163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39" name="Google Shape;163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0" name="Google Shape;164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1" name="Google Shape;164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2" name="Google Shape;164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43" name="Google Shape;164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4" name="Google Shape;164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7" name="Google Shape;164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8" name="Google Shape;164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9" name="Google Shape;164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2" name="Google Shape;1652;p53"/>
          <p:cNvGrpSpPr/>
          <p:nvPr/>
        </p:nvGrpSpPr>
        <p:grpSpPr>
          <a:xfrm>
            <a:off x="6028050" y="3937074"/>
            <a:ext cx="506400" cy="688883"/>
            <a:chOff x="3303700" y="2527924"/>
            <a:chExt cx="506400" cy="688883"/>
          </a:xfrm>
        </p:grpSpPr>
        <p:sp>
          <p:nvSpPr>
            <p:cNvPr id="1653" name="Google Shape;165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4" name="Google Shape;165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5" name="Google Shape;165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6" name="Google Shape;165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7" name="Google Shape;165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8" name="Google Shape;165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59" name="Google Shape;165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0" name="Google Shape;166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1" name="Google Shape;166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62" name="Google Shape;166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63" name="Google Shape;166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4" name="Google Shape;166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6" name="Google Shape;166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7" name="Google Shape;166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72" name="Google Shape;1672;p53"/>
          <p:cNvGrpSpPr/>
          <p:nvPr/>
        </p:nvGrpSpPr>
        <p:grpSpPr>
          <a:xfrm>
            <a:off x="7084350" y="3937074"/>
            <a:ext cx="506400" cy="688883"/>
            <a:chOff x="3303700" y="2527924"/>
            <a:chExt cx="506400" cy="688883"/>
          </a:xfrm>
        </p:grpSpPr>
        <p:sp>
          <p:nvSpPr>
            <p:cNvPr id="1673" name="Google Shape;167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4" name="Google Shape;167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5" name="Google Shape;167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6" name="Google Shape;167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7" name="Google Shape;167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8" name="Google Shape;167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79" name="Google Shape;167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80" name="Google Shape;168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81" name="Google Shape;168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82" name="Google Shape;168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83" name="Google Shape;168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4" name="Google Shape;168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5" name="Google Shape;168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7" name="Google Shape;168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8" name="Google Shape;168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0" name="Google Shape;169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1" name="Google Shape;169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2" name="Google Shape;1692;p53"/>
          <p:cNvGrpSpPr/>
          <p:nvPr/>
        </p:nvGrpSpPr>
        <p:grpSpPr>
          <a:xfrm>
            <a:off x="7693950" y="3937074"/>
            <a:ext cx="506400" cy="688883"/>
            <a:chOff x="3303700" y="2527924"/>
            <a:chExt cx="506400" cy="688883"/>
          </a:xfrm>
        </p:grpSpPr>
        <p:sp>
          <p:nvSpPr>
            <p:cNvPr id="1693" name="Google Shape;169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4" name="Google Shape;169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5" name="Google Shape;169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6" name="Google Shape;169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7" name="Google Shape;169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8" name="Google Shape;169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99" name="Google Shape;169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0" name="Google Shape;170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1" name="Google Shape;170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2" name="Google Shape;170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03" name="Google Shape;170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4" name="Google Shape;170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5" name="Google Shape;170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6" name="Google Shape;170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1" name="Google Shape;171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2" name="Google Shape;1712;p53"/>
          <p:cNvGrpSpPr/>
          <p:nvPr/>
        </p:nvGrpSpPr>
        <p:grpSpPr>
          <a:xfrm>
            <a:off x="8303550" y="3937074"/>
            <a:ext cx="506400" cy="688883"/>
            <a:chOff x="3303700" y="2527924"/>
            <a:chExt cx="506400" cy="688883"/>
          </a:xfrm>
        </p:grpSpPr>
        <p:sp>
          <p:nvSpPr>
            <p:cNvPr id="1713" name="Google Shape;1713;p53"/>
            <p:cNvSpPr/>
            <p:nvPr/>
          </p:nvSpPr>
          <p:spPr>
            <a:xfrm>
              <a:off x="3303700" y="3149307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4" name="Google Shape;1714;p53"/>
            <p:cNvSpPr/>
            <p:nvPr/>
          </p:nvSpPr>
          <p:spPr>
            <a:xfrm>
              <a:off x="3303700" y="281410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5" name="Google Shape;1715;p53"/>
            <p:cNvSpPr/>
            <p:nvPr/>
          </p:nvSpPr>
          <p:spPr>
            <a:xfrm>
              <a:off x="3303700" y="2747063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6" name="Google Shape;1716;p53"/>
            <p:cNvSpPr/>
            <p:nvPr/>
          </p:nvSpPr>
          <p:spPr>
            <a:xfrm>
              <a:off x="3303700" y="2680019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7" name="Google Shape;1717;p53"/>
            <p:cNvSpPr/>
            <p:nvPr/>
          </p:nvSpPr>
          <p:spPr>
            <a:xfrm>
              <a:off x="3303700" y="2612976"/>
              <a:ext cx="506400" cy="67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8" name="Google Shape;1718;p53"/>
            <p:cNvSpPr/>
            <p:nvPr/>
          </p:nvSpPr>
          <p:spPr>
            <a:xfrm>
              <a:off x="3303700" y="308227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9" name="Google Shape;1719;p53"/>
            <p:cNvSpPr/>
            <p:nvPr/>
          </p:nvSpPr>
          <p:spPr>
            <a:xfrm>
              <a:off x="3303700" y="3015236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0" name="Google Shape;1720;p53"/>
            <p:cNvSpPr/>
            <p:nvPr/>
          </p:nvSpPr>
          <p:spPr>
            <a:xfrm>
              <a:off x="3303700" y="2948193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1" name="Google Shape;1721;p53"/>
            <p:cNvSpPr/>
            <p:nvPr/>
          </p:nvSpPr>
          <p:spPr>
            <a:xfrm>
              <a:off x="3303700" y="2881149"/>
              <a:ext cx="506400" cy="67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2" name="Google Shape;1722;p53"/>
            <p:cNvSpPr/>
            <p:nvPr/>
          </p:nvSpPr>
          <p:spPr>
            <a:xfrm>
              <a:off x="3303700" y="2527924"/>
              <a:ext cx="506400" cy="819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23" name="Google Shape;1723;p53"/>
            <p:cNvCxnSpPr/>
            <p:nvPr/>
          </p:nvCxnSpPr>
          <p:spPr>
            <a:xfrm>
              <a:off x="3340400" y="2609825"/>
              <a:ext cx="0" cy="3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4" name="Google Shape;1724;p53"/>
            <p:cNvCxnSpPr/>
            <p:nvPr/>
          </p:nvCxnSpPr>
          <p:spPr>
            <a:xfrm>
              <a:off x="3384950" y="2612575"/>
              <a:ext cx="0" cy="1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5" name="Google Shape;1725;p53"/>
            <p:cNvCxnSpPr/>
            <p:nvPr/>
          </p:nvCxnSpPr>
          <p:spPr>
            <a:xfrm>
              <a:off x="3429500" y="2615050"/>
              <a:ext cx="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6" name="Google Shape;1726;p53"/>
            <p:cNvCxnSpPr/>
            <p:nvPr/>
          </p:nvCxnSpPr>
          <p:spPr>
            <a:xfrm>
              <a:off x="3493825" y="2612575"/>
              <a:ext cx="0" cy="23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7" name="Google Shape;1727;p53"/>
            <p:cNvCxnSpPr/>
            <p:nvPr/>
          </p:nvCxnSpPr>
          <p:spPr>
            <a:xfrm>
              <a:off x="3558150" y="261505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53"/>
            <p:cNvCxnSpPr/>
            <p:nvPr/>
          </p:nvCxnSpPr>
          <p:spPr>
            <a:xfrm>
              <a:off x="3615050" y="2617525"/>
              <a:ext cx="0" cy="37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9" name="Google Shape;1729;p53"/>
            <p:cNvCxnSpPr/>
            <p:nvPr/>
          </p:nvCxnSpPr>
          <p:spPr>
            <a:xfrm>
              <a:off x="3676900" y="2612575"/>
              <a:ext cx="0" cy="43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0" name="Google Shape;1730;p53"/>
            <p:cNvCxnSpPr/>
            <p:nvPr/>
          </p:nvCxnSpPr>
          <p:spPr>
            <a:xfrm>
              <a:off x="3730825" y="2610100"/>
              <a:ext cx="0" cy="51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53"/>
            <p:cNvCxnSpPr/>
            <p:nvPr/>
          </p:nvCxnSpPr>
          <p:spPr>
            <a:xfrm>
              <a:off x="3782775" y="2617525"/>
              <a:ext cx="0" cy="56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0" name="Google Shape;1610;p53"/>
          <p:cNvSpPr/>
          <p:nvPr/>
        </p:nvSpPr>
        <p:spPr>
          <a:xfrm>
            <a:off x="5465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2" name="Google Shape;1732;p53"/>
          <p:cNvCxnSpPr>
            <a:stCxn id="1662" idx="0"/>
            <a:endCxn id="1610" idx="2"/>
          </p:cNvCxnSpPr>
          <p:nvPr/>
        </p:nvCxnSpPr>
        <p:spPr>
          <a:xfrm rot="10800000">
            <a:off x="56821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53"/>
          <p:cNvCxnSpPr>
            <a:stCxn id="1642" idx="0"/>
            <a:endCxn id="1610" idx="2"/>
          </p:cNvCxnSpPr>
          <p:nvPr/>
        </p:nvCxnSpPr>
        <p:spPr>
          <a:xfrm rot="10800000">
            <a:off x="5682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4" name="Google Shape;1734;p53"/>
          <p:cNvCxnSpPr>
            <a:stCxn id="1622" idx="0"/>
            <a:endCxn id="1610" idx="2"/>
          </p:cNvCxnSpPr>
          <p:nvPr/>
        </p:nvCxnSpPr>
        <p:spPr>
          <a:xfrm flipH="1" rot="10800000">
            <a:off x="5083050" y="3116574"/>
            <a:ext cx="5991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53"/>
          <p:cNvSpPr/>
          <p:nvPr/>
        </p:nvSpPr>
        <p:spPr>
          <a:xfrm>
            <a:off x="7730100" y="26705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6" name="Google Shape;1736;p53"/>
          <p:cNvCxnSpPr>
            <a:stCxn id="1682" idx="0"/>
            <a:endCxn id="1735" idx="2"/>
          </p:cNvCxnSpPr>
          <p:nvPr/>
        </p:nvCxnSpPr>
        <p:spPr>
          <a:xfrm flipH="1" rot="10800000">
            <a:off x="73375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53"/>
          <p:cNvCxnSpPr>
            <a:stCxn id="1702" idx="0"/>
            <a:endCxn id="1735" idx="2"/>
          </p:cNvCxnSpPr>
          <p:nvPr/>
        </p:nvCxnSpPr>
        <p:spPr>
          <a:xfrm rot="10800000">
            <a:off x="7947150" y="3116574"/>
            <a:ext cx="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p53"/>
          <p:cNvCxnSpPr>
            <a:stCxn id="1722" idx="0"/>
            <a:endCxn id="1735" idx="2"/>
          </p:cNvCxnSpPr>
          <p:nvPr/>
        </p:nvCxnSpPr>
        <p:spPr>
          <a:xfrm rot="10800000">
            <a:off x="7947150" y="3116574"/>
            <a:ext cx="609600" cy="8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53"/>
          <p:cNvSpPr/>
          <p:nvPr/>
        </p:nvSpPr>
        <p:spPr>
          <a:xfrm>
            <a:off x="6597600" y="1451375"/>
            <a:ext cx="434100" cy="4461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9" name="Google Shape;1739;p53"/>
          <p:cNvCxnSpPr>
            <a:stCxn id="1735" idx="0"/>
            <a:endCxn id="1611" idx="2"/>
          </p:cNvCxnSpPr>
          <p:nvPr/>
        </p:nvCxnSpPr>
        <p:spPr>
          <a:xfrm rot="10800000">
            <a:off x="6814650" y="1897475"/>
            <a:ext cx="1132500" cy="77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4" name="Google Shape;1744;p54"/>
          <p:cNvCxnSpPr>
            <a:stCxn id="1745" idx="1"/>
            <a:endCxn id="1746" idx="3"/>
          </p:cNvCxnSpPr>
          <p:nvPr/>
        </p:nvCxnSpPr>
        <p:spPr>
          <a:xfrm rot="10800000">
            <a:off x="7013025" y="1673119"/>
            <a:ext cx="770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54"/>
          <p:cNvCxnSpPr>
            <a:stCxn id="1745" idx="1"/>
            <a:endCxn id="1748" idx="3"/>
          </p:cNvCxnSpPr>
          <p:nvPr/>
        </p:nvCxnSpPr>
        <p:spPr>
          <a:xfrm flipH="1">
            <a:off x="7013025" y="16734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54"/>
          <p:cNvCxnSpPr>
            <a:stCxn id="1745" idx="1"/>
            <a:endCxn id="1750" idx="3"/>
          </p:cNvCxnSpPr>
          <p:nvPr/>
        </p:nvCxnSpPr>
        <p:spPr>
          <a:xfrm flipH="1">
            <a:off x="7013025" y="16734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54"/>
          <p:cNvCxnSpPr>
            <a:stCxn id="1745" idx="1"/>
            <a:endCxn id="1752" idx="3"/>
          </p:cNvCxnSpPr>
          <p:nvPr/>
        </p:nvCxnSpPr>
        <p:spPr>
          <a:xfrm flipH="1">
            <a:off x="7013025" y="1673419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54"/>
          <p:cNvCxnSpPr>
            <a:stCxn id="1752" idx="3"/>
            <a:endCxn id="1754" idx="1"/>
          </p:cNvCxnSpPr>
          <p:nvPr/>
        </p:nvCxnSpPr>
        <p:spPr>
          <a:xfrm>
            <a:off x="701307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54"/>
          <p:cNvCxnSpPr>
            <a:stCxn id="1750" idx="3"/>
            <a:endCxn id="1754" idx="1"/>
          </p:cNvCxnSpPr>
          <p:nvPr/>
        </p:nvCxnSpPr>
        <p:spPr>
          <a:xfrm>
            <a:off x="701307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p54"/>
          <p:cNvCxnSpPr>
            <a:stCxn id="1748" idx="3"/>
            <a:endCxn id="1754" idx="1"/>
          </p:cNvCxnSpPr>
          <p:nvPr/>
        </p:nvCxnSpPr>
        <p:spPr>
          <a:xfrm>
            <a:off x="701307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54"/>
          <p:cNvCxnSpPr>
            <a:stCxn id="1746" idx="3"/>
            <a:endCxn id="1754" idx="1"/>
          </p:cNvCxnSpPr>
          <p:nvPr/>
        </p:nvCxnSpPr>
        <p:spPr>
          <a:xfrm>
            <a:off x="7013075" y="167324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54"/>
          <p:cNvCxnSpPr>
            <a:stCxn id="1748" idx="3"/>
            <a:endCxn id="1759" idx="1"/>
          </p:cNvCxnSpPr>
          <p:nvPr/>
        </p:nvCxnSpPr>
        <p:spPr>
          <a:xfrm>
            <a:off x="7013075" y="228934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54"/>
          <p:cNvCxnSpPr>
            <a:stCxn id="1759" idx="1"/>
            <a:endCxn id="1750" idx="3"/>
          </p:cNvCxnSpPr>
          <p:nvPr/>
        </p:nvCxnSpPr>
        <p:spPr>
          <a:xfrm flipH="1">
            <a:off x="7013025" y="228934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54"/>
          <p:cNvCxnSpPr>
            <a:stCxn id="1759" idx="1"/>
            <a:endCxn id="1746" idx="3"/>
          </p:cNvCxnSpPr>
          <p:nvPr/>
        </p:nvCxnSpPr>
        <p:spPr>
          <a:xfrm rot="10800000">
            <a:off x="7013025" y="1673144"/>
            <a:ext cx="770400" cy="6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54"/>
          <p:cNvCxnSpPr>
            <a:stCxn id="1759" idx="1"/>
            <a:endCxn id="1752" idx="3"/>
          </p:cNvCxnSpPr>
          <p:nvPr/>
        </p:nvCxnSpPr>
        <p:spPr>
          <a:xfrm flipH="1">
            <a:off x="701302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54"/>
          <p:cNvCxnSpPr>
            <a:stCxn id="1764" idx="1"/>
            <a:endCxn id="1746" idx="3"/>
          </p:cNvCxnSpPr>
          <p:nvPr/>
        </p:nvCxnSpPr>
        <p:spPr>
          <a:xfrm rot="10800000">
            <a:off x="70130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54"/>
          <p:cNvCxnSpPr>
            <a:stCxn id="1764" idx="1"/>
            <a:endCxn id="1748" idx="3"/>
          </p:cNvCxnSpPr>
          <p:nvPr/>
        </p:nvCxnSpPr>
        <p:spPr>
          <a:xfrm rot="10800000">
            <a:off x="70130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54"/>
          <p:cNvCxnSpPr>
            <a:stCxn id="1764" idx="1"/>
            <a:endCxn id="1750" idx="3"/>
          </p:cNvCxnSpPr>
          <p:nvPr/>
        </p:nvCxnSpPr>
        <p:spPr>
          <a:xfrm rot="10800000">
            <a:off x="701302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54"/>
          <p:cNvCxnSpPr>
            <a:stCxn id="1764" idx="1"/>
            <a:endCxn id="1752" idx="3"/>
          </p:cNvCxnSpPr>
          <p:nvPr/>
        </p:nvCxnSpPr>
        <p:spPr>
          <a:xfrm flipH="1">
            <a:off x="70130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54"/>
          <p:cNvCxnSpPr>
            <a:stCxn id="1769" idx="3"/>
            <a:endCxn id="1746" idx="1"/>
          </p:cNvCxnSpPr>
          <p:nvPr/>
        </p:nvCxnSpPr>
        <p:spPr>
          <a:xfrm>
            <a:off x="5766325" y="16733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54"/>
          <p:cNvCxnSpPr>
            <a:stCxn id="1769" idx="3"/>
            <a:endCxn id="1748" idx="1"/>
          </p:cNvCxnSpPr>
          <p:nvPr/>
        </p:nvCxnSpPr>
        <p:spPr>
          <a:xfrm>
            <a:off x="5766325" y="16733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54"/>
          <p:cNvCxnSpPr>
            <a:stCxn id="1769" idx="3"/>
            <a:endCxn id="1750" idx="1"/>
          </p:cNvCxnSpPr>
          <p:nvPr/>
        </p:nvCxnSpPr>
        <p:spPr>
          <a:xfrm>
            <a:off x="5766325" y="1673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2" name="Google Shape;1772;p54"/>
          <p:cNvCxnSpPr>
            <a:stCxn id="1769" idx="3"/>
            <a:endCxn id="1752" idx="1"/>
          </p:cNvCxnSpPr>
          <p:nvPr/>
        </p:nvCxnSpPr>
        <p:spPr>
          <a:xfrm>
            <a:off x="5766325" y="1673394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3" name="Google Shape;1773;p54"/>
          <p:cNvCxnSpPr>
            <a:stCxn id="1774" idx="3"/>
            <a:endCxn id="1746" idx="1"/>
          </p:cNvCxnSpPr>
          <p:nvPr/>
        </p:nvCxnSpPr>
        <p:spPr>
          <a:xfrm flipH="1" rot="10800000">
            <a:off x="5766325" y="1673131"/>
            <a:ext cx="770400" cy="6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54"/>
          <p:cNvCxnSpPr>
            <a:stCxn id="1774" idx="3"/>
            <a:endCxn id="1748" idx="1"/>
          </p:cNvCxnSpPr>
          <p:nvPr/>
        </p:nvCxnSpPr>
        <p:spPr>
          <a:xfrm>
            <a:off x="5766325" y="2289331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54"/>
          <p:cNvCxnSpPr>
            <a:stCxn id="1774" idx="3"/>
            <a:endCxn id="1750" idx="1"/>
          </p:cNvCxnSpPr>
          <p:nvPr/>
        </p:nvCxnSpPr>
        <p:spPr>
          <a:xfrm>
            <a:off x="5766325" y="2289331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54"/>
          <p:cNvCxnSpPr>
            <a:stCxn id="1774" idx="3"/>
            <a:endCxn id="1752" idx="1"/>
          </p:cNvCxnSpPr>
          <p:nvPr/>
        </p:nvCxnSpPr>
        <p:spPr>
          <a:xfrm>
            <a:off x="5766325" y="2289331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54"/>
          <p:cNvCxnSpPr>
            <a:stCxn id="1779" idx="3"/>
            <a:endCxn id="1746" idx="1"/>
          </p:cNvCxnSpPr>
          <p:nvPr/>
        </p:nvCxnSpPr>
        <p:spPr>
          <a:xfrm flipH="1" rot="10800000">
            <a:off x="57663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54"/>
          <p:cNvCxnSpPr>
            <a:stCxn id="1779" idx="3"/>
            <a:endCxn id="1748" idx="1"/>
          </p:cNvCxnSpPr>
          <p:nvPr/>
        </p:nvCxnSpPr>
        <p:spPr>
          <a:xfrm flipH="1" rot="10800000">
            <a:off x="57663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54"/>
          <p:cNvCxnSpPr>
            <a:endCxn id="1750" idx="1"/>
          </p:cNvCxnSpPr>
          <p:nvPr/>
        </p:nvCxnSpPr>
        <p:spPr>
          <a:xfrm>
            <a:off x="576627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54"/>
          <p:cNvCxnSpPr>
            <a:stCxn id="1779" idx="3"/>
            <a:endCxn id="1752" idx="1"/>
          </p:cNvCxnSpPr>
          <p:nvPr/>
        </p:nvCxnSpPr>
        <p:spPr>
          <a:xfrm>
            <a:off x="57663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54"/>
          <p:cNvCxnSpPr>
            <a:stCxn id="1784" idx="3"/>
            <a:endCxn id="1746" idx="1"/>
          </p:cNvCxnSpPr>
          <p:nvPr/>
        </p:nvCxnSpPr>
        <p:spPr>
          <a:xfrm flipH="1" rot="10800000">
            <a:off x="5766325" y="167319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5" name="Google Shape;1785;p54"/>
          <p:cNvCxnSpPr>
            <a:stCxn id="1784" idx="3"/>
            <a:endCxn id="1748" idx="1"/>
          </p:cNvCxnSpPr>
          <p:nvPr/>
        </p:nvCxnSpPr>
        <p:spPr>
          <a:xfrm flipH="1" rot="10800000">
            <a:off x="5766325" y="2289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54"/>
          <p:cNvCxnSpPr>
            <a:stCxn id="1784" idx="3"/>
            <a:endCxn id="1750" idx="1"/>
          </p:cNvCxnSpPr>
          <p:nvPr/>
        </p:nvCxnSpPr>
        <p:spPr>
          <a:xfrm flipH="1" rot="10800000">
            <a:off x="5766325" y="29052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54"/>
          <p:cNvCxnSpPr>
            <a:stCxn id="1784" idx="3"/>
            <a:endCxn id="1752" idx="1"/>
          </p:cNvCxnSpPr>
          <p:nvPr/>
        </p:nvCxnSpPr>
        <p:spPr>
          <a:xfrm>
            <a:off x="576632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8" name="Google Shape;1788;p5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 Networks</a:t>
            </a:r>
            <a:endParaRPr/>
          </a:p>
        </p:txBody>
      </p:sp>
      <p:sp>
        <p:nvSpPr>
          <p:cNvPr id="1789" name="Google Shape;1789;p54"/>
          <p:cNvSpPr txBox="1"/>
          <p:nvPr>
            <p:ph idx="1" type="body"/>
          </p:nvPr>
        </p:nvSpPr>
        <p:spPr>
          <a:xfrm>
            <a:off x="107050" y="402200"/>
            <a:ext cx="42561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Instead of custom-built switches, use </a:t>
            </a:r>
            <a:r>
              <a:rPr i="1" lang="en"/>
              <a:t>commodity</a:t>
            </a:r>
            <a:r>
              <a:rPr lang="en"/>
              <a:t> switches to build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Off-the-shelf switches are cheap.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switch is identical.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Same number of ports.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Same link speeds.</a:t>
            </a:r>
            <a:endParaRPr/>
          </a:p>
        </p:txBody>
      </p:sp>
      <p:sp>
        <p:nvSpPr>
          <p:cNvPr id="1769" name="Google Shape;1769;p54"/>
          <p:cNvSpPr/>
          <p:nvPr/>
        </p:nvSpPr>
        <p:spPr>
          <a:xfrm>
            <a:off x="5289925" y="14351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74" name="Google Shape;1774;p54"/>
          <p:cNvSpPr/>
          <p:nvPr/>
        </p:nvSpPr>
        <p:spPr>
          <a:xfrm>
            <a:off x="5289925" y="2051131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79" name="Google Shape;1779;p54"/>
          <p:cNvSpPr/>
          <p:nvPr/>
        </p:nvSpPr>
        <p:spPr>
          <a:xfrm>
            <a:off x="52899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84" name="Google Shape;1784;p54"/>
          <p:cNvSpPr/>
          <p:nvPr/>
        </p:nvSpPr>
        <p:spPr>
          <a:xfrm>
            <a:off x="52899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46" name="Google Shape;1746;p54"/>
          <p:cNvSpPr/>
          <p:nvPr/>
        </p:nvSpPr>
        <p:spPr>
          <a:xfrm>
            <a:off x="6536675" y="14350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48" name="Google Shape;1748;p54"/>
          <p:cNvSpPr/>
          <p:nvPr/>
        </p:nvSpPr>
        <p:spPr>
          <a:xfrm>
            <a:off x="653667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50" name="Google Shape;1750;p54"/>
          <p:cNvSpPr/>
          <p:nvPr/>
        </p:nvSpPr>
        <p:spPr>
          <a:xfrm>
            <a:off x="653667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52" name="Google Shape;1752;p54"/>
          <p:cNvSpPr/>
          <p:nvPr/>
        </p:nvSpPr>
        <p:spPr>
          <a:xfrm>
            <a:off x="653667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45" name="Google Shape;1745;p54"/>
          <p:cNvSpPr/>
          <p:nvPr/>
        </p:nvSpPr>
        <p:spPr>
          <a:xfrm>
            <a:off x="7783425" y="14352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59" name="Google Shape;1759;p54"/>
          <p:cNvSpPr/>
          <p:nvPr/>
        </p:nvSpPr>
        <p:spPr>
          <a:xfrm>
            <a:off x="778342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64" name="Google Shape;1764;p54"/>
          <p:cNvSpPr/>
          <p:nvPr/>
        </p:nvSpPr>
        <p:spPr>
          <a:xfrm>
            <a:off x="77834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54" name="Google Shape;1754;p54"/>
          <p:cNvSpPr/>
          <p:nvPr/>
        </p:nvSpPr>
        <p:spPr>
          <a:xfrm>
            <a:off x="77834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90" name="Google Shape;1790;p54"/>
          <p:cNvCxnSpPr>
            <a:stCxn id="1791" idx="3"/>
            <a:endCxn id="1769" idx="1"/>
          </p:cNvCxnSpPr>
          <p:nvPr/>
        </p:nvCxnSpPr>
        <p:spPr>
          <a:xfrm>
            <a:off x="49842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92" name="Google Shape;1792;p54"/>
          <p:cNvGrpSpPr/>
          <p:nvPr/>
        </p:nvGrpSpPr>
        <p:grpSpPr>
          <a:xfrm>
            <a:off x="4606570" y="1422454"/>
            <a:ext cx="377700" cy="501937"/>
            <a:chOff x="4720275" y="1429404"/>
            <a:chExt cx="377700" cy="501937"/>
          </a:xfrm>
        </p:grpSpPr>
        <p:sp>
          <p:nvSpPr>
            <p:cNvPr id="1791" name="Google Shape;1791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00" name="Google Shape;1800;p54"/>
            <p:cNvCxnSpPr/>
            <p:nvPr/>
          </p:nvCxnSpPr>
          <p:spPr>
            <a:xfrm>
              <a:off x="4748325" y="1482482"/>
              <a:ext cx="0" cy="3291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1" name="Google Shape;1801;p54"/>
            <p:cNvCxnSpPr/>
            <p:nvPr/>
          </p:nvCxnSpPr>
          <p:spPr>
            <a:xfrm>
              <a:off x="4782370" y="1484768"/>
              <a:ext cx="0" cy="88533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2" name="Google Shape;1802;p54"/>
            <p:cNvCxnSpPr/>
            <p:nvPr/>
          </p:nvCxnSpPr>
          <p:spPr>
            <a:xfrm>
              <a:off x="4816415" y="1486825"/>
              <a:ext cx="0" cy="139908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3" name="Google Shape;1803;p54"/>
            <p:cNvCxnSpPr/>
            <p:nvPr/>
          </p:nvCxnSpPr>
          <p:spPr>
            <a:xfrm>
              <a:off x="4865572" y="1484768"/>
              <a:ext cx="0" cy="197517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4" name="Google Shape;1804;p54"/>
            <p:cNvCxnSpPr/>
            <p:nvPr/>
          </p:nvCxnSpPr>
          <p:spPr>
            <a:xfrm>
              <a:off x="4914729" y="1486825"/>
              <a:ext cx="0" cy="248891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5" name="Google Shape;1805;p54"/>
            <p:cNvCxnSpPr/>
            <p:nvPr/>
          </p:nvCxnSpPr>
          <p:spPr>
            <a:xfrm>
              <a:off x="4958212" y="1488883"/>
              <a:ext cx="0" cy="30849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6" name="Google Shape;1806;p54"/>
            <p:cNvCxnSpPr/>
            <p:nvPr/>
          </p:nvCxnSpPr>
          <p:spPr>
            <a:xfrm>
              <a:off x="5005478" y="1484768"/>
              <a:ext cx="0" cy="35987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7" name="Google Shape;1807;p54"/>
            <p:cNvCxnSpPr/>
            <p:nvPr/>
          </p:nvCxnSpPr>
          <p:spPr>
            <a:xfrm>
              <a:off x="5046688" y="1482710"/>
              <a:ext cx="0" cy="42770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08" name="Google Shape;1808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809" name="Google Shape;1809;p54"/>
          <p:cNvCxnSpPr>
            <a:stCxn id="1810" idx="3"/>
            <a:endCxn id="1774" idx="1"/>
          </p:cNvCxnSpPr>
          <p:nvPr/>
        </p:nvCxnSpPr>
        <p:spPr>
          <a:xfrm>
            <a:off x="49843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11" name="Google Shape;1811;p54"/>
          <p:cNvGrpSpPr/>
          <p:nvPr/>
        </p:nvGrpSpPr>
        <p:grpSpPr>
          <a:xfrm>
            <a:off x="4606620" y="2038367"/>
            <a:ext cx="377700" cy="501937"/>
            <a:chOff x="4720275" y="1429404"/>
            <a:chExt cx="377700" cy="501937"/>
          </a:xfrm>
        </p:grpSpPr>
        <p:sp>
          <p:nvSpPr>
            <p:cNvPr id="1810" name="Google Shape;1810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19" name="Google Shape;1819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0" name="Google Shape;1820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1" name="Google Shape;1821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2" name="Google Shape;1822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3" name="Google Shape;1823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4" name="Google Shape;1824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5" name="Google Shape;1825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6" name="Google Shape;1826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7" name="Google Shape;1827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828" name="Google Shape;1828;p54"/>
          <p:cNvCxnSpPr>
            <a:stCxn id="1829" idx="3"/>
            <a:endCxn id="1779" idx="1"/>
          </p:cNvCxnSpPr>
          <p:nvPr/>
        </p:nvCxnSpPr>
        <p:spPr>
          <a:xfrm>
            <a:off x="49842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0" name="Google Shape;1830;p54"/>
          <p:cNvGrpSpPr/>
          <p:nvPr/>
        </p:nvGrpSpPr>
        <p:grpSpPr>
          <a:xfrm>
            <a:off x="4606520" y="2654304"/>
            <a:ext cx="377700" cy="501937"/>
            <a:chOff x="4720275" y="1429404"/>
            <a:chExt cx="377700" cy="501937"/>
          </a:xfrm>
        </p:grpSpPr>
        <p:sp>
          <p:nvSpPr>
            <p:cNvPr id="1829" name="Google Shape;1829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38" name="Google Shape;1838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9" name="Google Shape;1839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0" name="Google Shape;1840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1" name="Google Shape;1841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2" name="Google Shape;1842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3" name="Google Shape;1843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4" name="Google Shape;1844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5" name="Google Shape;1845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6" name="Google Shape;1846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847" name="Google Shape;1847;p54"/>
          <p:cNvCxnSpPr>
            <a:stCxn id="1848" idx="3"/>
            <a:endCxn id="1784" idx="1"/>
          </p:cNvCxnSpPr>
          <p:nvPr/>
        </p:nvCxnSpPr>
        <p:spPr>
          <a:xfrm>
            <a:off x="49843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9" name="Google Shape;1849;p54"/>
          <p:cNvGrpSpPr/>
          <p:nvPr/>
        </p:nvGrpSpPr>
        <p:grpSpPr>
          <a:xfrm>
            <a:off x="4606620" y="3270254"/>
            <a:ext cx="377700" cy="501937"/>
            <a:chOff x="4720275" y="1429404"/>
            <a:chExt cx="377700" cy="501937"/>
          </a:xfrm>
        </p:grpSpPr>
        <p:sp>
          <p:nvSpPr>
            <p:cNvPr id="1848" name="Google Shape;1848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0" name="Google Shape;1850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1" name="Google Shape;1851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2" name="Google Shape;1852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3" name="Google Shape;1853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4" name="Google Shape;1854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5" name="Google Shape;1855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56" name="Google Shape;1856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57" name="Google Shape;1857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8" name="Google Shape;1858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9" name="Google Shape;1859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0" name="Google Shape;1860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1" name="Google Shape;1861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2" name="Google Shape;1862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3" name="Google Shape;1863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4" name="Google Shape;1864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5" name="Google Shape;1865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866" name="Google Shape;1866;p54"/>
          <p:cNvGrpSpPr/>
          <p:nvPr/>
        </p:nvGrpSpPr>
        <p:grpSpPr>
          <a:xfrm>
            <a:off x="8568970" y="1422454"/>
            <a:ext cx="377700" cy="501937"/>
            <a:chOff x="4720275" y="1429404"/>
            <a:chExt cx="377700" cy="501937"/>
          </a:xfrm>
        </p:grpSpPr>
        <p:sp>
          <p:nvSpPr>
            <p:cNvPr id="1867" name="Google Shape;1867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68" name="Google Shape;1868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69" name="Google Shape;1869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0" name="Google Shape;1870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1" name="Google Shape;1871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2" name="Google Shape;1872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3" name="Google Shape;1873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4" name="Google Shape;1874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75" name="Google Shape;1875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6" name="Google Shape;1876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7" name="Google Shape;1877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8" name="Google Shape;1878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9" name="Google Shape;1879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0" name="Google Shape;1880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1" name="Google Shape;1881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2" name="Google Shape;1882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3" name="Google Shape;1883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884" name="Google Shape;1884;p54"/>
          <p:cNvGrpSpPr/>
          <p:nvPr/>
        </p:nvGrpSpPr>
        <p:grpSpPr>
          <a:xfrm>
            <a:off x="8569020" y="2038367"/>
            <a:ext cx="377700" cy="501937"/>
            <a:chOff x="4720275" y="1429404"/>
            <a:chExt cx="377700" cy="501937"/>
          </a:xfrm>
        </p:grpSpPr>
        <p:sp>
          <p:nvSpPr>
            <p:cNvPr id="1885" name="Google Shape;1885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93" name="Google Shape;1893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4" name="Google Shape;1894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5" name="Google Shape;1895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6" name="Google Shape;1896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7" name="Google Shape;1897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8" name="Google Shape;1898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9" name="Google Shape;1899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0" name="Google Shape;1900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01" name="Google Shape;1901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02" name="Google Shape;1902;p54"/>
          <p:cNvGrpSpPr/>
          <p:nvPr/>
        </p:nvGrpSpPr>
        <p:grpSpPr>
          <a:xfrm>
            <a:off x="8568920" y="2654304"/>
            <a:ext cx="377700" cy="501937"/>
            <a:chOff x="4720275" y="1429404"/>
            <a:chExt cx="377700" cy="501937"/>
          </a:xfrm>
        </p:grpSpPr>
        <p:sp>
          <p:nvSpPr>
            <p:cNvPr id="1903" name="Google Shape;1903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11" name="Google Shape;1911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2" name="Google Shape;1912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3" name="Google Shape;1913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4" name="Google Shape;1914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5" name="Google Shape;1915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6" name="Google Shape;1916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7" name="Google Shape;1917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9" name="Google Shape;1919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20" name="Google Shape;1920;p54"/>
          <p:cNvGrpSpPr/>
          <p:nvPr/>
        </p:nvGrpSpPr>
        <p:grpSpPr>
          <a:xfrm>
            <a:off x="8569020" y="3270254"/>
            <a:ext cx="377700" cy="501937"/>
            <a:chOff x="4720275" y="1429404"/>
            <a:chExt cx="377700" cy="501937"/>
          </a:xfrm>
        </p:grpSpPr>
        <p:sp>
          <p:nvSpPr>
            <p:cNvPr id="1921" name="Google Shape;1921;p54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2" name="Google Shape;1922;p54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3" name="Google Shape;1923;p54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4" name="Google Shape;1924;p54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5" name="Google Shape;1925;p54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6" name="Google Shape;1926;p54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29" name="Google Shape;1929;p54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0" name="Google Shape;1930;p54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54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2" name="Google Shape;1932;p54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p54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4" name="Google Shape;1934;p54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5" name="Google Shape;1935;p54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6" name="Google Shape;1936;p54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7" name="Google Shape;1937;p54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1938" name="Google Shape;1938;p54"/>
          <p:cNvCxnSpPr/>
          <p:nvPr/>
        </p:nvCxnSpPr>
        <p:spPr>
          <a:xfrm>
            <a:off x="82608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54"/>
          <p:cNvCxnSpPr/>
          <p:nvPr/>
        </p:nvCxnSpPr>
        <p:spPr>
          <a:xfrm>
            <a:off x="82609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0" name="Google Shape;1940;p54"/>
          <p:cNvCxnSpPr/>
          <p:nvPr/>
        </p:nvCxnSpPr>
        <p:spPr>
          <a:xfrm>
            <a:off x="82608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1" name="Google Shape;1941;p54"/>
          <p:cNvCxnSpPr/>
          <p:nvPr/>
        </p:nvCxnSpPr>
        <p:spPr>
          <a:xfrm>
            <a:off x="82609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6" name="Google Shape;1946;p55"/>
          <p:cNvCxnSpPr/>
          <p:nvPr/>
        </p:nvCxnSpPr>
        <p:spPr>
          <a:xfrm>
            <a:off x="8260870" y="16732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7" name="Google Shape;1947;p55"/>
          <p:cNvCxnSpPr/>
          <p:nvPr/>
        </p:nvCxnSpPr>
        <p:spPr>
          <a:xfrm>
            <a:off x="8260920" y="2289168"/>
            <a:ext cx="3057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8" name="Google Shape;1948;p55"/>
          <p:cNvCxnSpPr/>
          <p:nvPr/>
        </p:nvCxnSpPr>
        <p:spPr>
          <a:xfrm>
            <a:off x="82608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9" name="Google Shape;1949;p55"/>
          <p:cNvCxnSpPr/>
          <p:nvPr/>
        </p:nvCxnSpPr>
        <p:spPr>
          <a:xfrm>
            <a:off x="82609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0" name="Google Shape;1950;p55"/>
          <p:cNvCxnSpPr>
            <a:stCxn id="1951" idx="1"/>
            <a:endCxn id="1952" idx="3"/>
          </p:cNvCxnSpPr>
          <p:nvPr/>
        </p:nvCxnSpPr>
        <p:spPr>
          <a:xfrm rot="10800000">
            <a:off x="7013025" y="1673119"/>
            <a:ext cx="7704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55"/>
          <p:cNvCxnSpPr>
            <a:stCxn id="1951" idx="1"/>
            <a:endCxn id="1954" idx="3"/>
          </p:cNvCxnSpPr>
          <p:nvPr/>
        </p:nvCxnSpPr>
        <p:spPr>
          <a:xfrm flipH="1">
            <a:off x="7013025" y="16734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5" name="Google Shape;1955;p55"/>
          <p:cNvCxnSpPr>
            <a:stCxn id="1951" idx="1"/>
            <a:endCxn id="1956" idx="3"/>
          </p:cNvCxnSpPr>
          <p:nvPr/>
        </p:nvCxnSpPr>
        <p:spPr>
          <a:xfrm flipH="1">
            <a:off x="7013025" y="16734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7" name="Google Shape;1957;p55"/>
          <p:cNvCxnSpPr>
            <a:stCxn id="1951" idx="1"/>
            <a:endCxn id="1958" idx="3"/>
          </p:cNvCxnSpPr>
          <p:nvPr/>
        </p:nvCxnSpPr>
        <p:spPr>
          <a:xfrm flipH="1">
            <a:off x="7013025" y="1673419"/>
            <a:ext cx="770400" cy="1847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55"/>
          <p:cNvCxnSpPr>
            <a:stCxn id="1958" idx="3"/>
            <a:endCxn id="1960" idx="1"/>
          </p:cNvCxnSpPr>
          <p:nvPr/>
        </p:nvCxnSpPr>
        <p:spPr>
          <a:xfrm>
            <a:off x="701307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1" name="Google Shape;1961;p55"/>
          <p:cNvCxnSpPr>
            <a:stCxn id="1956" idx="3"/>
            <a:endCxn id="1960" idx="1"/>
          </p:cNvCxnSpPr>
          <p:nvPr/>
        </p:nvCxnSpPr>
        <p:spPr>
          <a:xfrm>
            <a:off x="701307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55"/>
          <p:cNvCxnSpPr>
            <a:stCxn id="1954" idx="3"/>
            <a:endCxn id="1960" idx="1"/>
          </p:cNvCxnSpPr>
          <p:nvPr/>
        </p:nvCxnSpPr>
        <p:spPr>
          <a:xfrm>
            <a:off x="7013075" y="228934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3" name="Google Shape;1963;p55"/>
          <p:cNvCxnSpPr>
            <a:stCxn id="1952" idx="3"/>
            <a:endCxn id="1960" idx="1"/>
          </p:cNvCxnSpPr>
          <p:nvPr/>
        </p:nvCxnSpPr>
        <p:spPr>
          <a:xfrm>
            <a:off x="7013075" y="167324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55"/>
          <p:cNvCxnSpPr>
            <a:stCxn id="1965" idx="1"/>
            <a:endCxn id="1952" idx="3"/>
          </p:cNvCxnSpPr>
          <p:nvPr/>
        </p:nvCxnSpPr>
        <p:spPr>
          <a:xfrm rot="10800000">
            <a:off x="70130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55"/>
          <p:cNvCxnSpPr>
            <a:stCxn id="1965" idx="1"/>
            <a:endCxn id="1954" idx="3"/>
          </p:cNvCxnSpPr>
          <p:nvPr/>
        </p:nvCxnSpPr>
        <p:spPr>
          <a:xfrm rot="10800000">
            <a:off x="70130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7" name="Google Shape;1967;p55"/>
          <p:cNvCxnSpPr>
            <a:stCxn id="1965" idx="1"/>
            <a:endCxn id="1956" idx="3"/>
          </p:cNvCxnSpPr>
          <p:nvPr/>
        </p:nvCxnSpPr>
        <p:spPr>
          <a:xfrm rot="10800000">
            <a:off x="701302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8" name="Google Shape;1968;p55"/>
          <p:cNvCxnSpPr>
            <a:stCxn id="1965" idx="1"/>
            <a:endCxn id="1958" idx="3"/>
          </p:cNvCxnSpPr>
          <p:nvPr/>
        </p:nvCxnSpPr>
        <p:spPr>
          <a:xfrm flipH="1">
            <a:off x="70130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55"/>
          <p:cNvCxnSpPr>
            <a:stCxn id="1970" idx="3"/>
            <a:endCxn id="1952" idx="1"/>
          </p:cNvCxnSpPr>
          <p:nvPr/>
        </p:nvCxnSpPr>
        <p:spPr>
          <a:xfrm flipH="1" rot="10800000">
            <a:off x="5766325" y="1673131"/>
            <a:ext cx="770400" cy="616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55"/>
          <p:cNvCxnSpPr>
            <a:stCxn id="1970" idx="3"/>
            <a:endCxn id="1954" idx="1"/>
          </p:cNvCxnSpPr>
          <p:nvPr/>
        </p:nvCxnSpPr>
        <p:spPr>
          <a:xfrm>
            <a:off x="5766325" y="2289331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55"/>
          <p:cNvCxnSpPr>
            <a:stCxn id="1970" idx="3"/>
            <a:endCxn id="1956" idx="1"/>
          </p:cNvCxnSpPr>
          <p:nvPr/>
        </p:nvCxnSpPr>
        <p:spPr>
          <a:xfrm>
            <a:off x="5766325" y="2289331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55"/>
          <p:cNvCxnSpPr>
            <a:stCxn id="1970" idx="3"/>
            <a:endCxn id="1958" idx="1"/>
          </p:cNvCxnSpPr>
          <p:nvPr/>
        </p:nvCxnSpPr>
        <p:spPr>
          <a:xfrm>
            <a:off x="5766325" y="2289331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55"/>
          <p:cNvCxnSpPr>
            <a:stCxn id="1975" idx="3"/>
            <a:endCxn id="1952" idx="1"/>
          </p:cNvCxnSpPr>
          <p:nvPr/>
        </p:nvCxnSpPr>
        <p:spPr>
          <a:xfrm flipH="1" rot="10800000">
            <a:off x="5766325" y="1673169"/>
            <a:ext cx="770400" cy="123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55"/>
          <p:cNvCxnSpPr>
            <a:stCxn id="1975" idx="3"/>
            <a:endCxn id="1954" idx="1"/>
          </p:cNvCxnSpPr>
          <p:nvPr/>
        </p:nvCxnSpPr>
        <p:spPr>
          <a:xfrm flipH="1" rot="10800000">
            <a:off x="5766325" y="22893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55"/>
          <p:cNvCxnSpPr>
            <a:endCxn id="1956" idx="1"/>
          </p:cNvCxnSpPr>
          <p:nvPr/>
        </p:nvCxnSpPr>
        <p:spPr>
          <a:xfrm>
            <a:off x="5766275" y="29052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8" name="Google Shape;1978;p55"/>
          <p:cNvCxnSpPr>
            <a:stCxn id="1975" idx="3"/>
            <a:endCxn id="1958" idx="1"/>
          </p:cNvCxnSpPr>
          <p:nvPr/>
        </p:nvCxnSpPr>
        <p:spPr>
          <a:xfrm>
            <a:off x="5766325" y="29052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9" name="Google Shape;1979;p55"/>
          <p:cNvCxnSpPr>
            <a:stCxn id="1980" idx="3"/>
            <a:endCxn id="1952" idx="1"/>
          </p:cNvCxnSpPr>
          <p:nvPr/>
        </p:nvCxnSpPr>
        <p:spPr>
          <a:xfrm flipH="1" rot="10800000">
            <a:off x="5766325" y="1673194"/>
            <a:ext cx="770400" cy="184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1" name="Google Shape;1981;p55"/>
          <p:cNvCxnSpPr>
            <a:stCxn id="1980" idx="3"/>
            <a:endCxn id="1954" idx="1"/>
          </p:cNvCxnSpPr>
          <p:nvPr/>
        </p:nvCxnSpPr>
        <p:spPr>
          <a:xfrm flipH="1" rot="10800000">
            <a:off x="5766325" y="2289394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2" name="Google Shape;1982;p55"/>
          <p:cNvCxnSpPr>
            <a:stCxn id="1980" idx="3"/>
            <a:endCxn id="1956" idx="1"/>
          </p:cNvCxnSpPr>
          <p:nvPr/>
        </p:nvCxnSpPr>
        <p:spPr>
          <a:xfrm flipH="1" rot="10800000">
            <a:off x="5766325" y="29052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3" name="Google Shape;1983;p55"/>
          <p:cNvCxnSpPr>
            <a:stCxn id="1980" idx="3"/>
            <a:endCxn id="1958" idx="1"/>
          </p:cNvCxnSpPr>
          <p:nvPr/>
        </p:nvCxnSpPr>
        <p:spPr>
          <a:xfrm>
            <a:off x="5766325" y="35211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4" name="Google Shape;1984;p55"/>
          <p:cNvCxnSpPr>
            <a:stCxn id="1985" idx="3"/>
            <a:endCxn id="1986" idx="1"/>
          </p:cNvCxnSpPr>
          <p:nvPr/>
        </p:nvCxnSpPr>
        <p:spPr>
          <a:xfrm>
            <a:off x="4984270" y="1673256"/>
            <a:ext cx="30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7" name="Google Shape;1987;p55"/>
          <p:cNvCxnSpPr>
            <a:stCxn id="1988" idx="3"/>
            <a:endCxn id="1970" idx="1"/>
          </p:cNvCxnSpPr>
          <p:nvPr/>
        </p:nvCxnSpPr>
        <p:spPr>
          <a:xfrm>
            <a:off x="4984320" y="2289168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55"/>
          <p:cNvCxnSpPr>
            <a:stCxn id="1990" idx="3"/>
            <a:endCxn id="1975" idx="1"/>
          </p:cNvCxnSpPr>
          <p:nvPr/>
        </p:nvCxnSpPr>
        <p:spPr>
          <a:xfrm>
            <a:off x="4984220" y="2905106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55"/>
          <p:cNvCxnSpPr>
            <a:stCxn id="1992" idx="3"/>
            <a:endCxn id="1980" idx="1"/>
          </p:cNvCxnSpPr>
          <p:nvPr/>
        </p:nvCxnSpPr>
        <p:spPr>
          <a:xfrm>
            <a:off x="4984320" y="3521056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5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 Networks</a:t>
            </a:r>
            <a:endParaRPr/>
          </a:p>
        </p:txBody>
      </p:sp>
      <p:sp>
        <p:nvSpPr>
          <p:cNvPr id="1994" name="Google Shape;1994;p55"/>
          <p:cNvSpPr txBox="1"/>
          <p:nvPr>
            <p:ph idx="1" type="body"/>
          </p:nvPr>
        </p:nvSpPr>
        <p:spPr>
          <a:xfrm>
            <a:off x="107050" y="402200"/>
            <a:ext cx="4256100" cy="4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comes from creating many </a:t>
            </a:r>
            <a:r>
              <a:rPr i="1" lang="en"/>
              <a:t>paths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Ideally, any two hosts talking can use a dedicated path.</a:t>
            </a:r>
            <a:endParaRPr/>
          </a:p>
        </p:txBody>
      </p:sp>
      <p:grpSp>
        <p:nvGrpSpPr>
          <p:cNvPr id="1995" name="Google Shape;1995;p55"/>
          <p:cNvGrpSpPr/>
          <p:nvPr/>
        </p:nvGrpSpPr>
        <p:grpSpPr>
          <a:xfrm>
            <a:off x="4606570" y="1422454"/>
            <a:ext cx="377700" cy="501937"/>
            <a:chOff x="4720275" y="1429404"/>
            <a:chExt cx="377700" cy="501937"/>
          </a:xfrm>
        </p:grpSpPr>
        <p:sp>
          <p:nvSpPr>
            <p:cNvPr id="1985" name="Google Shape;1985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03" name="Google Shape;2003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4" name="Google Shape;2004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5" name="Google Shape;2005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6" name="Google Shape;2006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7" name="Google Shape;2007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8" name="Google Shape;2008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9" name="Google Shape;2009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0" name="Google Shape;2010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1" name="Google Shape;2011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12" name="Google Shape;2012;p55"/>
          <p:cNvGrpSpPr/>
          <p:nvPr/>
        </p:nvGrpSpPr>
        <p:grpSpPr>
          <a:xfrm>
            <a:off x="4606620" y="2038367"/>
            <a:ext cx="377700" cy="501937"/>
            <a:chOff x="4720275" y="1429404"/>
            <a:chExt cx="377700" cy="501937"/>
          </a:xfrm>
        </p:grpSpPr>
        <p:sp>
          <p:nvSpPr>
            <p:cNvPr id="1988" name="Google Shape;1988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20" name="Google Shape;2020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2" name="Google Shape;2022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3" name="Google Shape;2023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4" name="Google Shape;2024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5" name="Google Shape;2025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6" name="Google Shape;2026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7" name="Google Shape;2027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8" name="Google Shape;2028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29" name="Google Shape;2029;p55"/>
          <p:cNvGrpSpPr/>
          <p:nvPr/>
        </p:nvGrpSpPr>
        <p:grpSpPr>
          <a:xfrm>
            <a:off x="4606520" y="2654304"/>
            <a:ext cx="377700" cy="501937"/>
            <a:chOff x="4720275" y="1429404"/>
            <a:chExt cx="377700" cy="501937"/>
          </a:xfrm>
        </p:grpSpPr>
        <p:sp>
          <p:nvSpPr>
            <p:cNvPr id="1990" name="Google Shape;1990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37" name="Google Shape;2037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8" name="Google Shape;2038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9" name="Google Shape;2039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0" name="Google Shape;2040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1" name="Google Shape;2041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2" name="Google Shape;2042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3" name="Google Shape;2043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5" name="Google Shape;2045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46" name="Google Shape;2046;p55"/>
          <p:cNvGrpSpPr/>
          <p:nvPr/>
        </p:nvGrpSpPr>
        <p:grpSpPr>
          <a:xfrm>
            <a:off x="4606620" y="3270254"/>
            <a:ext cx="377700" cy="501937"/>
            <a:chOff x="4720275" y="1429404"/>
            <a:chExt cx="377700" cy="501937"/>
          </a:xfrm>
        </p:grpSpPr>
        <p:sp>
          <p:nvSpPr>
            <p:cNvPr id="1992" name="Google Shape;1992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54" name="Google Shape;2054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5" name="Google Shape;2055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6" name="Google Shape;2056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7" name="Google Shape;2057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8" name="Google Shape;2058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0" name="Google Shape;2060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1" name="Google Shape;2061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2" name="Google Shape;2062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63" name="Google Shape;2063;p55"/>
          <p:cNvGrpSpPr/>
          <p:nvPr/>
        </p:nvGrpSpPr>
        <p:grpSpPr>
          <a:xfrm>
            <a:off x="8568970" y="1422454"/>
            <a:ext cx="377700" cy="501937"/>
            <a:chOff x="4720275" y="1429404"/>
            <a:chExt cx="377700" cy="501937"/>
          </a:xfrm>
        </p:grpSpPr>
        <p:sp>
          <p:nvSpPr>
            <p:cNvPr id="2064" name="Google Shape;2064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72" name="Google Shape;2072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3" name="Google Shape;2073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4" name="Google Shape;2074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6" name="Google Shape;2076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7" name="Google Shape;2077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8" name="Google Shape;2078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9" name="Google Shape;2079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0" name="Google Shape;2080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81" name="Google Shape;2081;p55"/>
          <p:cNvGrpSpPr/>
          <p:nvPr/>
        </p:nvGrpSpPr>
        <p:grpSpPr>
          <a:xfrm>
            <a:off x="8569020" y="2038367"/>
            <a:ext cx="377700" cy="501937"/>
            <a:chOff x="4720275" y="1429404"/>
            <a:chExt cx="377700" cy="501937"/>
          </a:xfrm>
        </p:grpSpPr>
        <p:sp>
          <p:nvSpPr>
            <p:cNvPr id="2082" name="Google Shape;2082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90" name="Google Shape;2090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1" name="Google Shape;2091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2" name="Google Shape;2092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3" name="Google Shape;2093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4" name="Google Shape;2094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5" name="Google Shape;2095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6" name="Google Shape;2096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7" name="Google Shape;2097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8" name="Google Shape;2098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99" name="Google Shape;2099;p55"/>
          <p:cNvGrpSpPr/>
          <p:nvPr/>
        </p:nvGrpSpPr>
        <p:grpSpPr>
          <a:xfrm>
            <a:off x="8568920" y="2654304"/>
            <a:ext cx="377700" cy="501937"/>
            <a:chOff x="4720275" y="1429404"/>
            <a:chExt cx="377700" cy="501937"/>
          </a:xfrm>
        </p:grpSpPr>
        <p:sp>
          <p:nvSpPr>
            <p:cNvPr id="2100" name="Google Shape;2100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08" name="Google Shape;2108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9" name="Google Shape;2109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0" name="Google Shape;2110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1" name="Google Shape;2111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2" name="Google Shape;2112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3" name="Google Shape;2113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4" name="Google Shape;2114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5" name="Google Shape;2115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6" name="Google Shape;2116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117" name="Google Shape;2117;p55"/>
          <p:cNvGrpSpPr/>
          <p:nvPr/>
        </p:nvGrpSpPr>
        <p:grpSpPr>
          <a:xfrm>
            <a:off x="8569020" y="3270254"/>
            <a:ext cx="377700" cy="501937"/>
            <a:chOff x="4720275" y="1429404"/>
            <a:chExt cx="377700" cy="501937"/>
          </a:xfrm>
        </p:grpSpPr>
        <p:sp>
          <p:nvSpPr>
            <p:cNvPr id="2118" name="Google Shape;2118;p55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26" name="Google Shape;2126;p55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7" name="Google Shape;2127;p55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55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9" name="Google Shape;2129;p55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0" name="Google Shape;2130;p55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55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2" name="Google Shape;2132;p55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3" name="Google Shape;2133;p55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4" name="Google Shape;2134;p55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135" name="Google Shape;2135;p55"/>
          <p:cNvCxnSpPr>
            <a:stCxn id="2136" idx="1"/>
            <a:endCxn id="1952" idx="3"/>
          </p:cNvCxnSpPr>
          <p:nvPr/>
        </p:nvCxnSpPr>
        <p:spPr>
          <a:xfrm rot="10800000">
            <a:off x="7013025" y="1673144"/>
            <a:ext cx="770400" cy="616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7" name="Google Shape;2137;p55"/>
          <p:cNvCxnSpPr>
            <a:stCxn id="1986" idx="3"/>
            <a:endCxn id="1952" idx="1"/>
          </p:cNvCxnSpPr>
          <p:nvPr/>
        </p:nvCxnSpPr>
        <p:spPr>
          <a:xfrm>
            <a:off x="5766325" y="1673394"/>
            <a:ext cx="770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8" name="Google Shape;2138;p55"/>
          <p:cNvCxnSpPr>
            <a:stCxn id="1954" idx="3"/>
            <a:endCxn id="2136" idx="1"/>
          </p:cNvCxnSpPr>
          <p:nvPr/>
        </p:nvCxnSpPr>
        <p:spPr>
          <a:xfrm>
            <a:off x="7013075" y="2289344"/>
            <a:ext cx="7704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9" name="Google Shape;2139;p55"/>
          <p:cNvCxnSpPr>
            <a:stCxn id="1986" idx="3"/>
            <a:endCxn id="1954" idx="1"/>
          </p:cNvCxnSpPr>
          <p:nvPr/>
        </p:nvCxnSpPr>
        <p:spPr>
          <a:xfrm>
            <a:off x="5766325" y="1673394"/>
            <a:ext cx="770400" cy="615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0" name="Google Shape;2140;p55"/>
          <p:cNvCxnSpPr>
            <a:stCxn id="2136" idx="1"/>
            <a:endCxn id="1956" idx="3"/>
          </p:cNvCxnSpPr>
          <p:nvPr/>
        </p:nvCxnSpPr>
        <p:spPr>
          <a:xfrm flipH="1">
            <a:off x="7013025" y="2289344"/>
            <a:ext cx="770400" cy="6159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1" name="Google Shape;2141;p55"/>
          <p:cNvCxnSpPr>
            <a:stCxn id="1986" idx="3"/>
            <a:endCxn id="1956" idx="1"/>
          </p:cNvCxnSpPr>
          <p:nvPr/>
        </p:nvCxnSpPr>
        <p:spPr>
          <a:xfrm>
            <a:off x="5766325" y="1673394"/>
            <a:ext cx="770400" cy="12318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2" name="Google Shape;2142;p55"/>
          <p:cNvCxnSpPr>
            <a:stCxn id="2136" idx="1"/>
            <a:endCxn id="1958" idx="3"/>
          </p:cNvCxnSpPr>
          <p:nvPr/>
        </p:nvCxnSpPr>
        <p:spPr>
          <a:xfrm flipH="1">
            <a:off x="7013025" y="2289344"/>
            <a:ext cx="770400" cy="1231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3" name="Google Shape;2143;p55"/>
          <p:cNvCxnSpPr>
            <a:stCxn id="1986" idx="3"/>
            <a:endCxn id="1958" idx="1"/>
          </p:cNvCxnSpPr>
          <p:nvPr/>
        </p:nvCxnSpPr>
        <p:spPr>
          <a:xfrm>
            <a:off x="5766325" y="1673394"/>
            <a:ext cx="770400" cy="1847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1" name="Google Shape;1951;p55"/>
          <p:cNvSpPr/>
          <p:nvPr/>
        </p:nvSpPr>
        <p:spPr>
          <a:xfrm>
            <a:off x="7783425" y="14352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36" name="Google Shape;2136;p55"/>
          <p:cNvSpPr/>
          <p:nvPr/>
        </p:nvSpPr>
        <p:spPr>
          <a:xfrm>
            <a:off x="778342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65" name="Google Shape;1965;p55"/>
          <p:cNvSpPr/>
          <p:nvPr/>
        </p:nvSpPr>
        <p:spPr>
          <a:xfrm>
            <a:off x="77834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60" name="Google Shape;1960;p55"/>
          <p:cNvSpPr/>
          <p:nvPr/>
        </p:nvSpPr>
        <p:spPr>
          <a:xfrm>
            <a:off x="77834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2" name="Google Shape;1952;p55"/>
          <p:cNvSpPr/>
          <p:nvPr/>
        </p:nvSpPr>
        <p:spPr>
          <a:xfrm>
            <a:off x="6536675" y="14350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4" name="Google Shape;1954;p55"/>
          <p:cNvSpPr/>
          <p:nvPr/>
        </p:nvSpPr>
        <p:spPr>
          <a:xfrm>
            <a:off x="6536675" y="205114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6" name="Google Shape;1956;p55"/>
          <p:cNvSpPr/>
          <p:nvPr/>
        </p:nvSpPr>
        <p:spPr>
          <a:xfrm>
            <a:off x="653667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58" name="Google Shape;1958;p55"/>
          <p:cNvSpPr/>
          <p:nvPr/>
        </p:nvSpPr>
        <p:spPr>
          <a:xfrm>
            <a:off x="653667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86" name="Google Shape;1986;p55"/>
          <p:cNvSpPr/>
          <p:nvPr/>
        </p:nvSpPr>
        <p:spPr>
          <a:xfrm>
            <a:off x="5289925" y="14351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70" name="Google Shape;1970;p55"/>
          <p:cNvSpPr/>
          <p:nvPr/>
        </p:nvSpPr>
        <p:spPr>
          <a:xfrm>
            <a:off x="5289925" y="2051131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75" name="Google Shape;1975;p55"/>
          <p:cNvSpPr/>
          <p:nvPr/>
        </p:nvSpPr>
        <p:spPr>
          <a:xfrm>
            <a:off x="5289925" y="26670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80" name="Google Shape;1980;p55"/>
          <p:cNvSpPr/>
          <p:nvPr/>
        </p:nvSpPr>
        <p:spPr>
          <a:xfrm>
            <a:off x="5289925" y="32829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8" name="Google Shape;2148;p56"/>
          <p:cNvCxnSpPr>
            <a:stCxn id="2149" idx="3"/>
            <a:endCxn id="2150" idx="1"/>
          </p:cNvCxnSpPr>
          <p:nvPr/>
        </p:nvCxnSpPr>
        <p:spPr>
          <a:xfrm>
            <a:off x="280242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1" name="Google Shape;2151;p56"/>
          <p:cNvCxnSpPr>
            <a:stCxn id="2152" idx="3"/>
            <a:endCxn id="2150" idx="1"/>
          </p:cNvCxnSpPr>
          <p:nvPr/>
        </p:nvCxnSpPr>
        <p:spPr>
          <a:xfrm>
            <a:off x="280242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56"/>
          <p:cNvCxnSpPr>
            <a:stCxn id="2154" idx="3"/>
            <a:endCxn id="2150" idx="1"/>
          </p:cNvCxnSpPr>
          <p:nvPr/>
        </p:nvCxnSpPr>
        <p:spPr>
          <a:xfrm>
            <a:off x="2802425" y="313496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5" name="Google Shape;2155;p56"/>
          <p:cNvCxnSpPr>
            <a:stCxn id="2154" idx="3"/>
            <a:endCxn id="2156" idx="1"/>
          </p:cNvCxnSpPr>
          <p:nvPr/>
        </p:nvCxnSpPr>
        <p:spPr>
          <a:xfrm>
            <a:off x="2802425" y="313496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56"/>
          <p:cNvCxnSpPr>
            <a:stCxn id="2156" idx="1"/>
            <a:endCxn id="2152" idx="3"/>
          </p:cNvCxnSpPr>
          <p:nvPr/>
        </p:nvCxnSpPr>
        <p:spPr>
          <a:xfrm flipH="1">
            <a:off x="2802375" y="313496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8" name="Google Shape;2158;p56"/>
          <p:cNvCxnSpPr>
            <a:stCxn id="2156" idx="1"/>
            <a:endCxn id="2149" idx="3"/>
          </p:cNvCxnSpPr>
          <p:nvPr/>
        </p:nvCxnSpPr>
        <p:spPr>
          <a:xfrm flipH="1">
            <a:off x="2802375" y="313496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9" name="Google Shape;2159;p56"/>
          <p:cNvCxnSpPr>
            <a:stCxn id="2160" idx="1"/>
            <a:endCxn id="2154" idx="3"/>
          </p:cNvCxnSpPr>
          <p:nvPr/>
        </p:nvCxnSpPr>
        <p:spPr>
          <a:xfrm rot="10800000">
            <a:off x="2802375" y="31349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1" name="Google Shape;2161;p56"/>
          <p:cNvCxnSpPr>
            <a:stCxn id="2160" idx="1"/>
            <a:endCxn id="2149" idx="3"/>
          </p:cNvCxnSpPr>
          <p:nvPr/>
        </p:nvCxnSpPr>
        <p:spPr>
          <a:xfrm flipH="1">
            <a:off x="280237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2" name="Google Shape;2162;p56"/>
          <p:cNvCxnSpPr>
            <a:stCxn id="2163" idx="3"/>
            <a:endCxn id="2154" idx="1"/>
          </p:cNvCxnSpPr>
          <p:nvPr/>
        </p:nvCxnSpPr>
        <p:spPr>
          <a:xfrm>
            <a:off x="1555675" y="3134956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4" name="Google Shape;2164;p56"/>
          <p:cNvCxnSpPr>
            <a:stCxn id="2163" idx="3"/>
            <a:endCxn id="2149" idx="1"/>
          </p:cNvCxnSpPr>
          <p:nvPr/>
        </p:nvCxnSpPr>
        <p:spPr>
          <a:xfrm>
            <a:off x="1555675" y="3134956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5" name="Google Shape;2165;p56"/>
          <p:cNvCxnSpPr>
            <a:stCxn id="2166" idx="3"/>
            <a:endCxn id="2154" idx="1"/>
          </p:cNvCxnSpPr>
          <p:nvPr/>
        </p:nvCxnSpPr>
        <p:spPr>
          <a:xfrm flipH="1" rot="10800000">
            <a:off x="1555675" y="31349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7" name="Google Shape;2167;p56"/>
          <p:cNvCxnSpPr>
            <a:endCxn id="2152" idx="1"/>
          </p:cNvCxnSpPr>
          <p:nvPr/>
        </p:nvCxnSpPr>
        <p:spPr>
          <a:xfrm>
            <a:off x="1555625" y="37508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8" name="Google Shape;2168;p56"/>
          <p:cNvCxnSpPr>
            <a:stCxn id="2166" idx="3"/>
            <a:endCxn id="2149" idx="1"/>
          </p:cNvCxnSpPr>
          <p:nvPr/>
        </p:nvCxnSpPr>
        <p:spPr>
          <a:xfrm>
            <a:off x="155567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9" name="Google Shape;2169;p56"/>
          <p:cNvCxnSpPr>
            <a:stCxn id="2170" idx="3"/>
            <a:endCxn id="2154" idx="1"/>
          </p:cNvCxnSpPr>
          <p:nvPr/>
        </p:nvCxnSpPr>
        <p:spPr>
          <a:xfrm flipH="1" rot="10800000">
            <a:off x="1555675" y="31350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1" name="Google Shape;2171;p56"/>
          <p:cNvCxnSpPr>
            <a:stCxn id="2170" idx="3"/>
            <a:endCxn id="2152" idx="1"/>
          </p:cNvCxnSpPr>
          <p:nvPr/>
        </p:nvCxnSpPr>
        <p:spPr>
          <a:xfrm flipH="1" rot="10800000">
            <a:off x="1555675" y="37509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2" name="Google Shape;2172;p56"/>
          <p:cNvCxnSpPr>
            <a:stCxn id="2170" idx="3"/>
            <a:endCxn id="2149" idx="1"/>
          </p:cNvCxnSpPr>
          <p:nvPr/>
        </p:nvCxnSpPr>
        <p:spPr>
          <a:xfrm>
            <a:off x="155567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Folded </a:t>
            </a:r>
            <a:r>
              <a:rPr lang="en"/>
              <a:t>Clos Networks</a:t>
            </a:r>
            <a:endParaRPr/>
          </a:p>
        </p:txBody>
      </p:sp>
      <p:sp>
        <p:nvSpPr>
          <p:cNvPr id="2174" name="Google Shape;2174;p56"/>
          <p:cNvSpPr txBox="1"/>
          <p:nvPr>
            <p:ph idx="1" type="body"/>
          </p:nvPr>
        </p:nvSpPr>
        <p:spPr>
          <a:xfrm>
            <a:off x="107050" y="402200"/>
            <a:ext cx="8909700" cy="19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we've drawn sender racks on the left, and recipient racks on the right.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real networks, each rack could be both sender and recipient.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a </a:t>
            </a:r>
            <a:r>
              <a:rPr b="1" lang="en"/>
              <a:t>folded Clos network</a:t>
            </a:r>
            <a:r>
              <a:rPr lang="en"/>
              <a:t>, traffic flows into the network, and then back out.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Links are bidirectional.</a:t>
            </a:r>
            <a:endParaRPr/>
          </a:p>
        </p:txBody>
      </p:sp>
      <p:sp>
        <p:nvSpPr>
          <p:cNvPr id="2166" name="Google Shape;2166;p56"/>
          <p:cNvSpPr/>
          <p:nvPr/>
        </p:nvSpPr>
        <p:spPr>
          <a:xfrm>
            <a:off x="10792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70" name="Google Shape;2170;p56"/>
          <p:cNvSpPr/>
          <p:nvPr/>
        </p:nvSpPr>
        <p:spPr>
          <a:xfrm>
            <a:off x="10792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54" name="Google Shape;2154;p56"/>
          <p:cNvSpPr/>
          <p:nvPr/>
        </p:nvSpPr>
        <p:spPr>
          <a:xfrm>
            <a:off x="232602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49" name="Google Shape;2149;p56"/>
          <p:cNvSpPr/>
          <p:nvPr/>
        </p:nvSpPr>
        <p:spPr>
          <a:xfrm>
            <a:off x="232602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56" name="Google Shape;2156;p56"/>
          <p:cNvSpPr/>
          <p:nvPr/>
        </p:nvSpPr>
        <p:spPr>
          <a:xfrm>
            <a:off x="357277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50" name="Google Shape;2150;p56"/>
          <p:cNvSpPr/>
          <p:nvPr/>
        </p:nvSpPr>
        <p:spPr>
          <a:xfrm>
            <a:off x="35727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175" name="Google Shape;2175;p56"/>
          <p:cNvCxnSpPr>
            <a:stCxn id="2176" idx="3"/>
            <a:endCxn id="2163" idx="1"/>
          </p:cNvCxnSpPr>
          <p:nvPr/>
        </p:nvCxnSpPr>
        <p:spPr>
          <a:xfrm>
            <a:off x="773670" y="3134793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77" name="Google Shape;2177;p56"/>
          <p:cNvGrpSpPr/>
          <p:nvPr/>
        </p:nvGrpSpPr>
        <p:grpSpPr>
          <a:xfrm>
            <a:off x="395970" y="2883992"/>
            <a:ext cx="377700" cy="501937"/>
            <a:chOff x="4720275" y="1429404"/>
            <a:chExt cx="377700" cy="501937"/>
          </a:xfrm>
        </p:grpSpPr>
        <p:sp>
          <p:nvSpPr>
            <p:cNvPr id="2176" name="Google Shape;2176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85" name="Google Shape;2185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7" name="Google Shape;2187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8" name="Google Shape;2188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9" name="Google Shape;2189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0" name="Google Shape;2190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1" name="Google Shape;2191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2" name="Google Shape;2192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3" name="Google Shape;2193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194" name="Google Shape;2194;p56"/>
          <p:cNvCxnSpPr>
            <a:stCxn id="2195" idx="3"/>
            <a:endCxn id="2166" idx="1"/>
          </p:cNvCxnSpPr>
          <p:nvPr/>
        </p:nvCxnSpPr>
        <p:spPr>
          <a:xfrm>
            <a:off x="773570" y="3750731"/>
            <a:ext cx="305700" cy="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6" name="Google Shape;2196;p56"/>
          <p:cNvGrpSpPr/>
          <p:nvPr/>
        </p:nvGrpSpPr>
        <p:grpSpPr>
          <a:xfrm>
            <a:off x="395870" y="3499929"/>
            <a:ext cx="377700" cy="501937"/>
            <a:chOff x="4720275" y="1429404"/>
            <a:chExt cx="377700" cy="501937"/>
          </a:xfrm>
        </p:grpSpPr>
        <p:sp>
          <p:nvSpPr>
            <p:cNvPr id="2195" name="Google Shape;2195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04" name="Google Shape;2204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5" name="Google Shape;2205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6" name="Google Shape;2206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7" name="Google Shape;2207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8" name="Google Shape;2208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9" name="Google Shape;2209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0" name="Google Shape;2210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1" name="Google Shape;2211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2" name="Google Shape;2212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213" name="Google Shape;2213;p56"/>
          <p:cNvCxnSpPr>
            <a:stCxn id="2214" idx="3"/>
            <a:endCxn id="2170" idx="1"/>
          </p:cNvCxnSpPr>
          <p:nvPr/>
        </p:nvCxnSpPr>
        <p:spPr>
          <a:xfrm>
            <a:off x="773670" y="4366681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15" name="Google Shape;2215;p56"/>
          <p:cNvGrpSpPr/>
          <p:nvPr/>
        </p:nvGrpSpPr>
        <p:grpSpPr>
          <a:xfrm>
            <a:off x="395970" y="4115879"/>
            <a:ext cx="377700" cy="501937"/>
            <a:chOff x="4720275" y="1429404"/>
            <a:chExt cx="377700" cy="501937"/>
          </a:xfrm>
        </p:grpSpPr>
        <p:sp>
          <p:nvSpPr>
            <p:cNvPr id="2214" name="Google Shape;2214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23" name="Google Shape;2223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4" name="Google Shape;2224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5" name="Google Shape;2225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6" name="Google Shape;2226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7" name="Google Shape;2227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8" name="Google Shape;2228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9" name="Google Shape;2229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0" name="Google Shape;2230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1" name="Google Shape;2231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232" name="Google Shape;2232;p56"/>
          <p:cNvGrpSpPr/>
          <p:nvPr/>
        </p:nvGrpSpPr>
        <p:grpSpPr>
          <a:xfrm>
            <a:off x="4358370" y="2883992"/>
            <a:ext cx="377700" cy="501937"/>
            <a:chOff x="4720275" y="1429404"/>
            <a:chExt cx="377700" cy="501937"/>
          </a:xfrm>
        </p:grpSpPr>
        <p:sp>
          <p:nvSpPr>
            <p:cNvPr id="2233" name="Google Shape;2233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41" name="Google Shape;2241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2" name="Google Shape;2242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3" name="Google Shape;2243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5" name="Google Shape;2245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6" name="Google Shape;2246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8" name="Google Shape;2248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9" name="Google Shape;2249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250" name="Google Shape;2250;p56"/>
          <p:cNvGrpSpPr/>
          <p:nvPr/>
        </p:nvGrpSpPr>
        <p:grpSpPr>
          <a:xfrm>
            <a:off x="4358270" y="3499929"/>
            <a:ext cx="377700" cy="501937"/>
            <a:chOff x="4720275" y="1429404"/>
            <a:chExt cx="377700" cy="501937"/>
          </a:xfrm>
        </p:grpSpPr>
        <p:sp>
          <p:nvSpPr>
            <p:cNvPr id="2251" name="Google Shape;2251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59" name="Google Shape;2259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0" name="Google Shape;2260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1" name="Google Shape;2261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2" name="Google Shape;2262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3" name="Google Shape;2263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4" name="Google Shape;2264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5" name="Google Shape;2265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6" name="Google Shape;2266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67" name="Google Shape;2267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268" name="Google Shape;2268;p56"/>
          <p:cNvGrpSpPr/>
          <p:nvPr/>
        </p:nvGrpSpPr>
        <p:grpSpPr>
          <a:xfrm>
            <a:off x="4358370" y="4115879"/>
            <a:ext cx="377700" cy="501937"/>
            <a:chOff x="4720275" y="1429404"/>
            <a:chExt cx="377700" cy="501937"/>
          </a:xfrm>
        </p:grpSpPr>
        <p:sp>
          <p:nvSpPr>
            <p:cNvPr id="2269" name="Google Shape;2269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77" name="Google Shape;2277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8" name="Google Shape;2278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0" name="Google Shape;2280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1" name="Google Shape;2281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2" name="Google Shape;2282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3" name="Google Shape;2283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4" name="Google Shape;2284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85" name="Google Shape;2285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286" name="Google Shape;2286;p56"/>
          <p:cNvCxnSpPr>
            <a:endCxn id="2233" idx="1"/>
          </p:cNvCxnSpPr>
          <p:nvPr/>
        </p:nvCxnSpPr>
        <p:spPr>
          <a:xfrm>
            <a:off x="4050270" y="3134793"/>
            <a:ext cx="30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7" name="Google Shape;2287;p56"/>
          <p:cNvCxnSpPr>
            <a:endCxn id="2251" idx="1"/>
          </p:cNvCxnSpPr>
          <p:nvPr/>
        </p:nvCxnSpPr>
        <p:spPr>
          <a:xfrm>
            <a:off x="4050170" y="3750731"/>
            <a:ext cx="308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8" name="Google Shape;2288;p56"/>
          <p:cNvCxnSpPr>
            <a:endCxn id="2269" idx="1"/>
          </p:cNvCxnSpPr>
          <p:nvPr/>
        </p:nvCxnSpPr>
        <p:spPr>
          <a:xfrm>
            <a:off x="4050270" y="4366681"/>
            <a:ext cx="3081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9" name="Google Shape;2289;p56"/>
          <p:cNvCxnSpPr>
            <a:stCxn id="2290" idx="3"/>
            <a:endCxn id="2291" idx="1"/>
          </p:cNvCxnSpPr>
          <p:nvPr/>
        </p:nvCxnSpPr>
        <p:spPr>
          <a:xfrm>
            <a:off x="7260225" y="3134956"/>
            <a:ext cx="77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56"/>
          <p:cNvCxnSpPr>
            <a:stCxn id="2290" idx="3"/>
            <a:endCxn id="2293" idx="1"/>
          </p:cNvCxnSpPr>
          <p:nvPr/>
        </p:nvCxnSpPr>
        <p:spPr>
          <a:xfrm>
            <a:off x="7260225" y="3134956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4" name="Google Shape;2294;p56"/>
          <p:cNvCxnSpPr>
            <a:stCxn id="2290" idx="3"/>
            <a:endCxn id="2295" idx="1"/>
          </p:cNvCxnSpPr>
          <p:nvPr/>
        </p:nvCxnSpPr>
        <p:spPr>
          <a:xfrm>
            <a:off x="7260225" y="3134956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6" name="Google Shape;2296;p56"/>
          <p:cNvCxnSpPr>
            <a:stCxn id="2297" idx="3"/>
            <a:endCxn id="2291" idx="1"/>
          </p:cNvCxnSpPr>
          <p:nvPr/>
        </p:nvCxnSpPr>
        <p:spPr>
          <a:xfrm flipH="1" rot="10800000">
            <a:off x="7260225" y="3134994"/>
            <a:ext cx="770400" cy="615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8" name="Google Shape;2298;p56"/>
          <p:cNvCxnSpPr>
            <a:endCxn id="2293" idx="1"/>
          </p:cNvCxnSpPr>
          <p:nvPr/>
        </p:nvCxnSpPr>
        <p:spPr>
          <a:xfrm>
            <a:off x="7260175" y="3750894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9" name="Google Shape;2299;p56"/>
          <p:cNvCxnSpPr>
            <a:stCxn id="2297" idx="3"/>
            <a:endCxn id="2295" idx="1"/>
          </p:cNvCxnSpPr>
          <p:nvPr/>
        </p:nvCxnSpPr>
        <p:spPr>
          <a:xfrm>
            <a:off x="7260225" y="3750894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0" name="Google Shape;2300;p56"/>
          <p:cNvCxnSpPr>
            <a:stCxn id="2301" idx="3"/>
            <a:endCxn id="2291" idx="1"/>
          </p:cNvCxnSpPr>
          <p:nvPr/>
        </p:nvCxnSpPr>
        <p:spPr>
          <a:xfrm flipH="1" rot="10800000">
            <a:off x="7260225" y="3135019"/>
            <a:ext cx="770400" cy="123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2" name="Google Shape;2302;p56"/>
          <p:cNvCxnSpPr>
            <a:stCxn id="2301" idx="3"/>
            <a:endCxn id="2293" idx="1"/>
          </p:cNvCxnSpPr>
          <p:nvPr/>
        </p:nvCxnSpPr>
        <p:spPr>
          <a:xfrm flipH="1" rot="10800000">
            <a:off x="7260225" y="3750919"/>
            <a:ext cx="770400" cy="615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56"/>
          <p:cNvCxnSpPr>
            <a:stCxn id="2301" idx="3"/>
            <a:endCxn id="2295" idx="1"/>
          </p:cNvCxnSpPr>
          <p:nvPr/>
        </p:nvCxnSpPr>
        <p:spPr>
          <a:xfrm>
            <a:off x="7260225" y="4366819"/>
            <a:ext cx="770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0" name="Google Shape;2290;p56"/>
          <p:cNvSpPr/>
          <p:nvPr/>
        </p:nvSpPr>
        <p:spPr>
          <a:xfrm>
            <a:off x="6783825" y="2896756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01" name="Google Shape;2301;p56"/>
          <p:cNvSpPr/>
          <p:nvPr/>
        </p:nvSpPr>
        <p:spPr>
          <a:xfrm>
            <a:off x="678382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91" name="Google Shape;2291;p56"/>
          <p:cNvSpPr/>
          <p:nvPr/>
        </p:nvSpPr>
        <p:spPr>
          <a:xfrm>
            <a:off x="8030575" y="289676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93" name="Google Shape;2293;p56"/>
          <p:cNvSpPr/>
          <p:nvPr/>
        </p:nvSpPr>
        <p:spPr>
          <a:xfrm>
            <a:off x="80305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95" name="Google Shape;2295;p56"/>
          <p:cNvSpPr/>
          <p:nvPr/>
        </p:nvSpPr>
        <p:spPr>
          <a:xfrm>
            <a:off x="8030575" y="4128619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304" name="Google Shape;2304;p56"/>
          <p:cNvCxnSpPr>
            <a:stCxn id="2305" idx="3"/>
            <a:endCxn id="2290" idx="1"/>
          </p:cNvCxnSpPr>
          <p:nvPr/>
        </p:nvCxnSpPr>
        <p:spPr>
          <a:xfrm>
            <a:off x="6478220" y="3134793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6" name="Google Shape;2306;p56"/>
          <p:cNvGrpSpPr/>
          <p:nvPr/>
        </p:nvGrpSpPr>
        <p:grpSpPr>
          <a:xfrm>
            <a:off x="6100520" y="2883992"/>
            <a:ext cx="377700" cy="501937"/>
            <a:chOff x="4720275" y="1429404"/>
            <a:chExt cx="377700" cy="501937"/>
          </a:xfrm>
        </p:grpSpPr>
        <p:sp>
          <p:nvSpPr>
            <p:cNvPr id="2305" name="Google Shape;2305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7" name="Google Shape;2307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8" name="Google Shape;2308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9" name="Google Shape;2309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0" name="Google Shape;2310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1" name="Google Shape;2311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2" name="Google Shape;2312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3" name="Google Shape;2313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14" name="Google Shape;2314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5" name="Google Shape;2315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6" name="Google Shape;2316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7" name="Google Shape;2317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8" name="Google Shape;2318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9" name="Google Shape;2319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0" name="Google Shape;2320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1" name="Google Shape;2321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2" name="Google Shape;2322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323" name="Google Shape;2323;p56"/>
          <p:cNvCxnSpPr>
            <a:stCxn id="2324" idx="3"/>
            <a:endCxn id="2297" idx="1"/>
          </p:cNvCxnSpPr>
          <p:nvPr/>
        </p:nvCxnSpPr>
        <p:spPr>
          <a:xfrm>
            <a:off x="6478120" y="3750731"/>
            <a:ext cx="3057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325" name="Google Shape;2325;p56"/>
          <p:cNvGrpSpPr/>
          <p:nvPr/>
        </p:nvGrpSpPr>
        <p:grpSpPr>
          <a:xfrm>
            <a:off x="6100420" y="3499929"/>
            <a:ext cx="377700" cy="501937"/>
            <a:chOff x="4720275" y="1429404"/>
            <a:chExt cx="377700" cy="501937"/>
          </a:xfrm>
        </p:grpSpPr>
        <p:sp>
          <p:nvSpPr>
            <p:cNvPr id="2324" name="Google Shape;2324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6" name="Google Shape;2326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7" name="Google Shape;2327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8" name="Google Shape;2328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9" name="Google Shape;2329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30" name="Google Shape;2330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31" name="Google Shape;2331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32" name="Google Shape;2332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33" name="Google Shape;2333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4" name="Google Shape;2334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5" name="Google Shape;2335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6" name="Google Shape;2336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7" name="Google Shape;2337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8" name="Google Shape;2338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9" name="Google Shape;2339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0" name="Google Shape;2340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1" name="Google Shape;2341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342" name="Google Shape;2342;p56"/>
          <p:cNvCxnSpPr>
            <a:stCxn id="2343" idx="3"/>
            <a:endCxn id="2301" idx="1"/>
          </p:cNvCxnSpPr>
          <p:nvPr/>
        </p:nvCxnSpPr>
        <p:spPr>
          <a:xfrm>
            <a:off x="6478220" y="4366681"/>
            <a:ext cx="305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44" name="Google Shape;2344;p56"/>
          <p:cNvGrpSpPr/>
          <p:nvPr/>
        </p:nvGrpSpPr>
        <p:grpSpPr>
          <a:xfrm>
            <a:off x="6100520" y="4115879"/>
            <a:ext cx="377700" cy="501937"/>
            <a:chOff x="4720275" y="1429404"/>
            <a:chExt cx="377700" cy="501937"/>
          </a:xfrm>
        </p:grpSpPr>
        <p:sp>
          <p:nvSpPr>
            <p:cNvPr id="2343" name="Google Shape;2343;p56"/>
            <p:cNvSpPr/>
            <p:nvPr/>
          </p:nvSpPr>
          <p:spPr>
            <a:xfrm>
              <a:off x="4720275" y="1652306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5" name="Google Shape;2345;p56"/>
            <p:cNvSpPr/>
            <p:nvPr/>
          </p:nvSpPr>
          <p:spPr>
            <a:xfrm>
              <a:off x="4720275" y="1596572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6" name="Google Shape;2346;p56"/>
            <p:cNvSpPr/>
            <p:nvPr/>
          </p:nvSpPr>
          <p:spPr>
            <a:xfrm>
              <a:off x="4720275" y="1540838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7" name="Google Shape;2347;p56"/>
            <p:cNvSpPr/>
            <p:nvPr/>
          </p:nvSpPr>
          <p:spPr>
            <a:xfrm>
              <a:off x="4720275" y="1485104"/>
              <a:ext cx="377700" cy="558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8" name="Google Shape;2348;p56"/>
            <p:cNvSpPr/>
            <p:nvPr/>
          </p:nvSpPr>
          <p:spPr>
            <a:xfrm>
              <a:off x="4720275" y="1875241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9" name="Google Shape;2349;p56"/>
            <p:cNvSpPr/>
            <p:nvPr/>
          </p:nvSpPr>
          <p:spPr>
            <a:xfrm>
              <a:off x="4720275" y="1819507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0" name="Google Shape;2350;p56"/>
            <p:cNvSpPr/>
            <p:nvPr/>
          </p:nvSpPr>
          <p:spPr>
            <a:xfrm>
              <a:off x="4720275" y="1763773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1" name="Google Shape;2351;p56"/>
            <p:cNvSpPr/>
            <p:nvPr/>
          </p:nvSpPr>
          <p:spPr>
            <a:xfrm>
              <a:off x="4720275" y="1708039"/>
              <a:ext cx="377700" cy="561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52" name="Google Shape;2352;p56"/>
            <p:cNvCxnSpPr/>
            <p:nvPr/>
          </p:nvCxnSpPr>
          <p:spPr>
            <a:xfrm>
              <a:off x="4748325" y="1482482"/>
              <a:ext cx="0" cy="3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3" name="Google Shape;2353;p56"/>
            <p:cNvCxnSpPr/>
            <p:nvPr/>
          </p:nvCxnSpPr>
          <p:spPr>
            <a:xfrm>
              <a:off x="4782370" y="1484768"/>
              <a:ext cx="0" cy="8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4" name="Google Shape;2354;p56"/>
            <p:cNvCxnSpPr/>
            <p:nvPr/>
          </p:nvCxnSpPr>
          <p:spPr>
            <a:xfrm>
              <a:off x="4816415" y="1486825"/>
              <a:ext cx="0" cy="13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5" name="Google Shape;2355;p56"/>
            <p:cNvCxnSpPr/>
            <p:nvPr/>
          </p:nvCxnSpPr>
          <p:spPr>
            <a:xfrm>
              <a:off x="4865572" y="1484768"/>
              <a:ext cx="0" cy="19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56"/>
            <p:cNvCxnSpPr/>
            <p:nvPr/>
          </p:nvCxnSpPr>
          <p:spPr>
            <a:xfrm>
              <a:off x="4914729" y="1486825"/>
              <a:ext cx="0" cy="24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7" name="Google Shape;2357;p56"/>
            <p:cNvCxnSpPr/>
            <p:nvPr/>
          </p:nvCxnSpPr>
          <p:spPr>
            <a:xfrm>
              <a:off x="4958212" y="1488883"/>
              <a:ext cx="0" cy="30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8" name="Google Shape;2358;p56"/>
            <p:cNvCxnSpPr/>
            <p:nvPr/>
          </p:nvCxnSpPr>
          <p:spPr>
            <a:xfrm>
              <a:off x="5005478" y="1484768"/>
              <a:ext cx="0" cy="36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9" name="Google Shape;2359;p56"/>
            <p:cNvCxnSpPr/>
            <p:nvPr/>
          </p:nvCxnSpPr>
          <p:spPr>
            <a:xfrm>
              <a:off x="5046688" y="1482710"/>
              <a:ext cx="0" cy="42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0" name="Google Shape;2360;p56"/>
            <p:cNvSpPr/>
            <p:nvPr/>
          </p:nvSpPr>
          <p:spPr>
            <a:xfrm>
              <a:off x="4720275" y="1429404"/>
              <a:ext cx="377700" cy="558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361" name="Google Shape;2361;p56"/>
          <p:cNvSpPr txBox="1"/>
          <p:nvPr/>
        </p:nvSpPr>
        <p:spPr>
          <a:xfrm>
            <a:off x="1997975" y="4744550"/>
            <a:ext cx="113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Clos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56"/>
          <p:cNvSpPr txBox="1"/>
          <p:nvPr/>
        </p:nvSpPr>
        <p:spPr>
          <a:xfrm>
            <a:off x="6478225" y="4744550"/>
            <a:ext cx="173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Folded Clos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56"/>
          <p:cNvSpPr/>
          <p:nvPr/>
        </p:nvSpPr>
        <p:spPr>
          <a:xfrm>
            <a:off x="1079275" y="2896756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52" name="Google Shape;2152;p56"/>
          <p:cNvSpPr/>
          <p:nvPr/>
        </p:nvSpPr>
        <p:spPr>
          <a:xfrm>
            <a:off x="232602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60" name="Google Shape;2160;p56"/>
          <p:cNvSpPr/>
          <p:nvPr/>
        </p:nvSpPr>
        <p:spPr>
          <a:xfrm>
            <a:off x="357277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363" name="Google Shape;2363;p56"/>
          <p:cNvCxnSpPr>
            <a:stCxn id="2160" idx="1"/>
            <a:endCxn id="2152" idx="3"/>
          </p:cNvCxnSpPr>
          <p:nvPr/>
        </p:nvCxnSpPr>
        <p:spPr>
          <a:xfrm rot="10800000">
            <a:off x="2802375" y="3750894"/>
            <a:ext cx="770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4" name="Google Shape;2364;p56"/>
          <p:cNvCxnSpPr>
            <a:stCxn id="2163" idx="3"/>
            <a:endCxn id="2152" idx="1"/>
          </p:cNvCxnSpPr>
          <p:nvPr/>
        </p:nvCxnSpPr>
        <p:spPr>
          <a:xfrm>
            <a:off x="1555675" y="3134956"/>
            <a:ext cx="770400" cy="615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7" name="Google Shape;2297;p56"/>
          <p:cNvSpPr/>
          <p:nvPr/>
        </p:nvSpPr>
        <p:spPr>
          <a:xfrm>
            <a:off x="6783825" y="3512694"/>
            <a:ext cx="476400" cy="476400"/>
          </a:xfrm>
          <a:prstGeom prst="rect">
            <a:avLst/>
          </a:prstGeom>
          <a:solidFill>
            <a:srgbClr val="F6B26B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57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0" name="Google Shape;2370;p57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1" name="Google Shape;2371;p57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2" name="Google Shape;2372;p57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3" name="Google Shape;2373;p57"/>
          <p:cNvCxnSpPr>
            <a:stCxn id="2374" idx="2"/>
            <a:endCxn id="2375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6" name="Google Shape;2376;p57"/>
          <p:cNvCxnSpPr>
            <a:stCxn id="2374" idx="2"/>
            <a:endCxn id="2377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8" name="Google Shape;2378;p57"/>
          <p:cNvCxnSpPr>
            <a:stCxn id="2374" idx="2"/>
            <a:endCxn id="2379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0" name="Google Shape;2380;p57"/>
          <p:cNvCxnSpPr>
            <a:stCxn id="2374" idx="2"/>
            <a:endCxn id="2381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2" name="Google Shape;2382;p57"/>
          <p:cNvCxnSpPr>
            <a:stCxn id="2383" idx="2"/>
            <a:endCxn id="2375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4" name="Google Shape;2384;p57"/>
          <p:cNvCxnSpPr>
            <a:stCxn id="2383" idx="2"/>
            <a:endCxn id="2377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5" name="Google Shape;2385;p57"/>
          <p:cNvCxnSpPr>
            <a:stCxn id="2383" idx="2"/>
            <a:endCxn id="2379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6" name="Google Shape;2386;p57"/>
          <p:cNvCxnSpPr>
            <a:stCxn id="2383" idx="2"/>
            <a:endCxn id="2381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7" name="Google Shape;2387;p57"/>
          <p:cNvCxnSpPr>
            <a:stCxn id="2388" idx="2"/>
            <a:endCxn id="2389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0" name="Google Shape;2390;p57"/>
          <p:cNvCxnSpPr>
            <a:stCxn id="2388" idx="2"/>
            <a:endCxn id="2391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2" name="Google Shape;2392;p57"/>
          <p:cNvCxnSpPr>
            <a:stCxn id="2388" idx="2"/>
            <a:endCxn id="2393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4" name="Google Shape;2394;p57"/>
          <p:cNvCxnSpPr>
            <a:stCxn id="2388" idx="2"/>
            <a:endCxn id="2395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6" name="Google Shape;2396;p57"/>
          <p:cNvCxnSpPr>
            <a:stCxn id="2397" idx="2"/>
            <a:endCxn id="2389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8" name="Google Shape;2398;p57"/>
          <p:cNvCxnSpPr>
            <a:stCxn id="2397" idx="2"/>
            <a:endCxn id="2391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9" name="Google Shape;2399;p57"/>
          <p:cNvCxnSpPr>
            <a:stCxn id="2397" idx="2"/>
            <a:endCxn id="2393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0" name="Google Shape;2400;p57"/>
          <p:cNvCxnSpPr>
            <a:stCxn id="2397" idx="2"/>
            <a:endCxn id="2395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1" name="Google Shape;2401;p57"/>
          <p:cNvCxnSpPr>
            <a:stCxn id="2402" idx="0"/>
            <a:endCxn id="2389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57"/>
          <p:cNvCxnSpPr>
            <a:stCxn id="2375" idx="2"/>
            <a:endCxn id="2404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57"/>
          <p:cNvCxnSpPr>
            <a:stCxn id="2375" idx="2"/>
            <a:endCxn id="2402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6" name="Google Shape;2406;p57"/>
          <p:cNvCxnSpPr>
            <a:stCxn id="2389" idx="2"/>
            <a:endCxn id="2404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57"/>
          <p:cNvCxnSpPr>
            <a:stCxn id="2377" idx="2"/>
            <a:endCxn id="2408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9" name="Google Shape;2409;p57"/>
          <p:cNvCxnSpPr>
            <a:stCxn id="2410" idx="0"/>
            <a:endCxn id="2391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1" name="Google Shape;2411;p57"/>
          <p:cNvCxnSpPr>
            <a:endCxn id="2410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2" name="Google Shape;2412;p57"/>
          <p:cNvCxnSpPr>
            <a:stCxn id="2391" idx="2"/>
            <a:endCxn id="2408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3" name="Google Shape;2413;p57"/>
          <p:cNvCxnSpPr>
            <a:stCxn id="2379" idx="2"/>
            <a:endCxn id="2414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5" name="Google Shape;2415;p57"/>
          <p:cNvCxnSpPr>
            <a:stCxn id="2379" idx="2"/>
            <a:endCxn id="2416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57"/>
          <p:cNvCxnSpPr>
            <a:stCxn id="2416" idx="0"/>
            <a:endCxn id="2393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8" name="Google Shape;2418;p57"/>
          <p:cNvCxnSpPr>
            <a:stCxn id="2393" idx="2"/>
            <a:endCxn id="2414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9" name="Google Shape;2419;p57"/>
          <p:cNvCxnSpPr>
            <a:stCxn id="2381" idx="2"/>
            <a:endCxn id="2420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1" name="Google Shape;2421;p57"/>
          <p:cNvCxnSpPr>
            <a:stCxn id="2422" idx="0"/>
            <a:endCxn id="2395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3" name="Google Shape;2423;p57"/>
          <p:cNvCxnSpPr>
            <a:stCxn id="2381" idx="2"/>
            <a:endCxn id="2422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4" name="Google Shape;2424;p57"/>
          <p:cNvCxnSpPr>
            <a:stCxn id="2395" idx="2"/>
            <a:endCxn id="2420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5" name="Google Shape;2425;p57"/>
          <p:cNvCxnSpPr>
            <a:stCxn id="2402" idx="2"/>
            <a:endCxn id="2426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7" name="Google Shape;2427;p57"/>
          <p:cNvCxnSpPr>
            <a:stCxn id="2402" idx="2"/>
            <a:endCxn id="2428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9" name="Google Shape;2429;p57"/>
          <p:cNvCxnSpPr>
            <a:stCxn id="2404" idx="2"/>
            <a:endCxn id="2430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1" name="Google Shape;2431;p57"/>
          <p:cNvCxnSpPr>
            <a:stCxn id="2404" idx="2"/>
            <a:endCxn id="2432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3" name="Google Shape;2433;p57"/>
          <p:cNvCxnSpPr>
            <a:stCxn id="2410" idx="2"/>
            <a:endCxn id="2434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5" name="Google Shape;2435;p57"/>
          <p:cNvCxnSpPr>
            <a:stCxn id="2410" idx="2"/>
            <a:endCxn id="2436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7" name="Google Shape;2437;p57"/>
          <p:cNvCxnSpPr>
            <a:stCxn id="2408" idx="2"/>
            <a:endCxn id="2438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9" name="Google Shape;2439;p57"/>
          <p:cNvCxnSpPr>
            <a:stCxn id="2408" idx="2"/>
            <a:endCxn id="2440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1" name="Google Shape;2441;p57"/>
          <p:cNvCxnSpPr>
            <a:stCxn id="2416" idx="2"/>
            <a:endCxn id="2442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3" name="Google Shape;2443;p57"/>
          <p:cNvCxnSpPr>
            <a:stCxn id="2416" idx="2"/>
            <a:endCxn id="2444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5" name="Google Shape;2445;p57"/>
          <p:cNvCxnSpPr>
            <a:stCxn id="2414" idx="2"/>
            <a:endCxn id="2446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7" name="Google Shape;2447;p57"/>
          <p:cNvCxnSpPr>
            <a:stCxn id="2414" idx="2"/>
            <a:endCxn id="2448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9" name="Google Shape;2449;p57"/>
          <p:cNvCxnSpPr>
            <a:stCxn id="2422" idx="2"/>
            <a:endCxn id="2450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1" name="Google Shape;2451;p57"/>
          <p:cNvCxnSpPr>
            <a:stCxn id="2422" idx="2"/>
            <a:endCxn id="2452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3" name="Google Shape;2453;p57"/>
          <p:cNvCxnSpPr>
            <a:stCxn id="2420" idx="2"/>
            <a:endCxn id="2454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5" name="Google Shape;2455;p57"/>
          <p:cNvCxnSpPr>
            <a:stCxn id="2420" idx="2"/>
            <a:endCxn id="2456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7" name="Google Shape;2457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458" name="Google Shape;2458;p57"/>
          <p:cNvSpPr txBox="1"/>
          <p:nvPr>
            <p:ph idx="1" type="body"/>
          </p:nvPr>
        </p:nvSpPr>
        <p:spPr>
          <a:xfrm>
            <a:off x="107050" y="402200"/>
            <a:ext cx="8909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Combine the tree and the folded Clos network.</a:t>
            </a:r>
            <a:endParaRPr/>
          </a:p>
        </p:txBody>
      </p:sp>
      <p:sp>
        <p:nvSpPr>
          <p:cNvPr id="2426" name="Google Shape;2426;p57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59" name="Google Shape;2459;p57"/>
          <p:cNvGraphicFramePr/>
          <p:nvPr/>
        </p:nvGraphicFramePr>
        <p:xfrm>
          <a:off x="1516775" y="12219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{F4F7467F-B33D-4651-8C77-A3F6850C4EA7}</a:tableStyleId>
              </a:tblPr>
              <a:tblGrid>
                <a:gridCol w="4614375"/>
                <a:gridCol w="944750"/>
                <a:gridCol w="55132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Scalable, Commodity Data Center Network Architecture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Mohammad Al-Fares, Alexander Loukissas, Amin Vahdat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SIGCOMM 2008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28" name="Google Shape;2428;p57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0" name="Google Shape;2430;p57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2" name="Google Shape;2432;p57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4" name="Google Shape;2434;p57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6" name="Google Shape;2436;p57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8" name="Google Shape;2438;p57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0" name="Google Shape;2440;p57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2" name="Google Shape;2442;p57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4" name="Google Shape;2444;p57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6" name="Google Shape;2446;p57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8" name="Google Shape;2448;p57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0" name="Google Shape;2450;p57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2" name="Google Shape;2452;p57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4" name="Google Shape;2454;p57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6" name="Google Shape;2456;p57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57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57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57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57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6" name="Google Shape;2416;p57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57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57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57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5" name="Google Shape;2375;p57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9" name="Google Shape;2389;p57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7" name="Google Shape;2377;p57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1" name="Google Shape;2391;p57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9" name="Google Shape;2379;p57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3" name="Google Shape;2393;p57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1" name="Google Shape;2381;p57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5" name="Google Shape;2395;p57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57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57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8" name="Google Shape;2388;p57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7" name="Google Shape;2397;p57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0" name="Google Shape;2460;p57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1" name="Google Shape;2461;p57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2" name="Google Shape;2462;p57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3" name="Google Shape;2463;p57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4" name="Google Shape;2464;p57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5" name="Google Shape;2465;p57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6" name="Google Shape;2466;p57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7" name="Google Shape;2467;p57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473" name="Google Shape;2473;p58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 </a:t>
            </a:r>
            <a:r>
              <a:rPr i="1" lang="en"/>
              <a:t>k</a:t>
            </a:r>
            <a:r>
              <a:rPr lang="en"/>
              <a:t> pods.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pod has </a:t>
            </a:r>
            <a:r>
              <a:rPr i="1" lang="en"/>
              <a:t>k</a:t>
            </a:r>
            <a:r>
              <a:rPr lang="en"/>
              <a:t> switches.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switches in the upper aggregation layer.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switches in the lower edge layer.</a:t>
            </a:r>
            <a:endParaRPr/>
          </a:p>
        </p:txBody>
      </p:sp>
      <p:sp>
        <p:nvSpPr>
          <p:cNvPr id="2474" name="Google Shape;2474;p58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5" name="Google Shape;2475;p58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6" name="Google Shape;2476;p58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7" name="Google Shape;2477;p58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78" name="Google Shape;2478;p58"/>
          <p:cNvCxnSpPr>
            <a:stCxn id="2479" idx="2"/>
            <a:endCxn id="2480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1" name="Google Shape;2481;p58"/>
          <p:cNvCxnSpPr>
            <a:stCxn id="2479" idx="2"/>
            <a:endCxn id="2482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3" name="Google Shape;2483;p58"/>
          <p:cNvCxnSpPr>
            <a:stCxn id="2479" idx="2"/>
            <a:endCxn id="2484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5" name="Google Shape;2485;p58"/>
          <p:cNvCxnSpPr>
            <a:stCxn id="2479" idx="2"/>
            <a:endCxn id="2486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7" name="Google Shape;2487;p58"/>
          <p:cNvCxnSpPr>
            <a:stCxn id="2488" idx="2"/>
            <a:endCxn id="2480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9" name="Google Shape;2489;p58"/>
          <p:cNvCxnSpPr>
            <a:stCxn id="2488" idx="2"/>
            <a:endCxn id="2482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0" name="Google Shape;2490;p58"/>
          <p:cNvCxnSpPr>
            <a:stCxn id="2488" idx="2"/>
            <a:endCxn id="2484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1" name="Google Shape;2491;p58"/>
          <p:cNvCxnSpPr>
            <a:stCxn id="2488" idx="2"/>
            <a:endCxn id="2486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2" name="Google Shape;2492;p58"/>
          <p:cNvCxnSpPr>
            <a:stCxn id="2493" idx="2"/>
            <a:endCxn id="2494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5" name="Google Shape;2495;p58"/>
          <p:cNvCxnSpPr>
            <a:stCxn id="2493" idx="2"/>
            <a:endCxn id="2496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7" name="Google Shape;2497;p58"/>
          <p:cNvCxnSpPr>
            <a:stCxn id="2493" idx="2"/>
            <a:endCxn id="2498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9" name="Google Shape;2499;p58"/>
          <p:cNvCxnSpPr>
            <a:stCxn id="2493" idx="2"/>
            <a:endCxn id="2500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1" name="Google Shape;2501;p58"/>
          <p:cNvCxnSpPr>
            <a:stCxn id="2502" idx="2"/>
            <a:endCxn id="2494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3" name="Google Shape;2503;p58"/>
          <p:cNvCxnSpPr>
            <a:stCxn id="2502" idx="2"/>
            <a:endCxn id="2496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4" name="Google Shape;2504;p58"/>
          <p:cNvCxnSpPr>
            <a:stCxn id="2502" idx="2"/>
            <a:endCxn id="2498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5" name="Google Shape;2505;p58"/>
          <p:cNvCxnSpPr>
            <a:stCxn id="2502" idx="2"/>
            <a:endCxn id="2500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6" name="Google Shape;2506;p58"/>
          <p:cNvCxnSpPr>
            <a:stCxn id="2507" idx="0"/>
            <a:endCxn id="2494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8" name="Google Shape;2508;p58"/>
          <p:cNvCxnSpPr>
            <a:stCxn id="2480" idx="2"/>
            <a:endCxn id="2509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0" name="Google Shape;2510;p58"/>
          <p:cNvCxnSpPr>
            <a:stCxn id="2480" idx="2"/>
            <a:endCxn id="2507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1" name="Google Shape;2511;p58"/>
          <p:cNvCxnSpPr>
            <a:stCxn id="2494" idx="2"/>
            <a:endCxn id="2509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2" name="Google Shape;2512;p58"/>
          <p:cNvCxnSpPr>
            <a:stCxn id="2482" idx="2"/>
            <a:endCxn id="2513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4" name="Google Shape;2514;p58"/>
          <p:cNvCxnSpPr>
            <a:stCxn id="2515" idx="0"/>
            <a:endCxn id="2496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6" name="Google Shape;2516;p58"/>
          <p:cNvCxnSpPr>
            <a:endCxn id="2515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7" name="Google Shape;2517;p58"/>
          <p:cNvCxnSpPr>
            <a:stCxn id="2496" idx="2"/>
            <a:endCxn id="2513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8" name="Google Shape;2518;p58"/>
          <p:cNvCxnSpPr>
            <a:stCxn id="2484" idx="2"/>
            <a:endCxn id="2519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0" name="Google Shape;2520;p58"/>
          <p:cNvCxnSpPr>
            <a:stCxn id="2484" idx="2"/>
            <a:endCxn id="2521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2" name="Google Shape;2522;p58"/>
          <p:cNvCxnSpPr>
            <a:stCxn id="2521" idx="0"/>
            <a:endCxn id="2498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3" name="Google Shape;2523;p58"/>
          <p:cNvCxnSpPr>
            <a:stCxn id="2498" idx="2"/>
            <a:endCxn id="2519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4" name="Google Shape;2524;p58"/>
          <p:cNvCxnSpPr>
            <a:stCxn id="2486" idx="2"/>
            <a:endCxn id="2525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6" name="Google Shape;2526;p58"/>
          <p:cNvCxnSpPr>
            <a:stCxn id="2527" idx="0"/>
            <a:endCxn id="2500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8" name="Google Shape;2528;p58"/>
          <p:cNvCxnSpPr>
            <a:stCxn id="2486" idx="2"/>
            <a:endCxn id="2527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9" name="Google Shape;2529;p58"/>
          <p:cNvCxnSpPr>
            <a:stCxn id="2500" idx="2"/>
            <a:endCxn id="2525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0" name="Google Shape;2530;p58"/>
          <p:cNvCxnSpPr>
            <a:stCxn id="2507" idx="2"/>
            <a:endCxn id="2531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2" name="Google Shape;2532;p58"/>
          <p:cNvCxnSpPr>
            <a:stCxn id="2507" idx="2"/>
            <a:endCxn id="2533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4" name="Google Shape;2534;p58"/>
          <p:cNvCxnSpPr>
            <a:stCxn id="2509" idx="2"/>
            <a:endCxn id="2535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6" name="Google Shape;2536;p58"/>
          <p:cNvCxnSpPr>
            <a:stCxn id="2509" idx="2"/>
            <a:endCxn id="2537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8" name="Google Shape;2538;p58"/>
          <p:cNvCxnSpPr>
            <a:stCxn id="2515" idx="2"/>
            <a:endCxn id="2539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0" name="Google Shape;2540;p58"/>
          <p:cNvCxnSpPr>
            <a:stCxn id="2515" idx="2"/>
            <a:endCxn id="2541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2" name="Google Shape;2542;p58"/>
          <p:cNvCxnSpPr>
            <a:stCxn id="2513" idx="2"/>
            <a:endCxn id="2543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4" name="Google Shape;2544;p58"/>
          <p:cNvCxnSpPr>
            <a:stCxn id="2513" idx="2"/>
            <a:endCxn id="2545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6" name="Google Shape;2546;p58"/>
          <p:cNvCxnSpPr>
            <a:stCxn id="2521" idx="2"/>
            <a:endCxn id="2547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8" name="Google Shape;2548;p58"/>
          <p:cNvCxnSpPr>
            <a:stCxn id="2521" idx="2"/>
            <a:endCxn id="2549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0" name="Google Shape;2550;p58"/>
          <p:cNvCxnSpPr>
            <a:stCxn id="2519" idx="2"/>
            <a:endCxn id="2551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2" name="Google Shape;2552;p58"/>
          <p:cNvCxnSpPr>
            <a:stCxn id="2519" idx="2"/>
            <a:endCxn id="2553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4" name="Google Shape;2554;p58"/>
          <p:cNvCxnSpPr>
            <a:stCxn id="2527" idx="2"/>
            <a:endCxn id="2555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6" name="Google Shape;2556;p58"/>
          <p:cNvCxnSpPr>
            <a:stCxn id="2527" idx="2"/>
            <a:endCxn id="2557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8" name="Google Shape;2558;p58"/>
          <p:cNvCxnSpPr>
            <a:stCxn id="2525" idx="2"/>
            <a:endCxn id="2559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0" name="Google Shape;2560;p58"/>
          <p:cNvCxnSpPr>
            <a:stCxn id="2525" idx="2"/>
            <a:endCxn id="2561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1" name="Google Shape;2531;p58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58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5" name="Google Shape;2535;p58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7" name="Google Shape;2537;p58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9" name="Google Shape;2539;p58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1" name="Google Shape;2541;p58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3" name="Google Shape;2543;p58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5" name="Google Shape;2545;p58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58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9" name="Google Shape;2549;p58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1" name="Google Shape;2551;p58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3" name="Google Shape;2553;p58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58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7" name="Google Shape;2557;p58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9" name="Google Shape;2559;p58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1" name="Google Shape;2561;p58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7" name="Google Shape;2507;p58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9" name="Google Shape;2509;p58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5" name="Google Shape;2515;p58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3" name="Google Shape;2513;p58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1" name="Google Shape;2521;p58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9" name="Google Shape;2519;p58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7" name="Google Shape;2527;p58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5" name="Google Shape;2525;p58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0" name="Google Shape;2480;p58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4" name="Google Shape;2494;p58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2" name="Google Shape;2482;p58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6" name="Google Shape;2496;p58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4" name="Google Shape;2484;p58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8" name="Google Shape;2498;p58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6" name="Google Shape;2486;p58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0" name="Google Shape;2500;p58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9" name="Google Shape;2479;p58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8" name="Google Shape;2488;p58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3" name="Google Shape;2493;p58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2" name="Google Shape;2502;p58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2" name="Google Shape;2562;p58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3" name="Google Shape;2563;p58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4" name="Google Shape;2564;p58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5" name="Google Shape;2565;p58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58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7" name="Google Shape;2567;p58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8" name="Google Shape;2568;p58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9" name="Google Shape;2569;p58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4" name="Google Shape;2574;p59"/>
          <p:cNvCxnSpPr>
            <a:stCxn id="2575" idx="2"/>
            <a:endCxn id="2576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7" name="Google Shape;2577;p59"/>
          <p:cNvCxnSpPr>
            <a:stCxn id="2578" idx="2"/>
            <a:endCxn id="2576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9" name="Google Shape;2579;p59"/>
          <p:cNvCxnSpPr>
            <a:stCxn id="2576" idx="2"/>
            <a:endCxn id="2580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1" name="Google Shape;2581;p59"/>
          <p:cNvCxnSpPr>
            <a:stCxn id="2576" idx="2"/>
            <a:endCxn id="2582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3" name="Google Shape;2583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584" name="Google Shape;2584;p59"/>
          <p:cNvSpPr txBox="1"/>
          <p:nvPr>
            <p:ph idx="1" type="body"/>
          </p:nvPr>
        </p:nvSpPr>
        <p:spPr>
          <a:xfrm>
            <a:off x="107050" y="402200"/>
            <a:ext cx="89097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switch has </a:t>
            </a:r>
            <a:r>
              <a:rPr i="1" lang="en"/>
              <a:t>k</a:t>
            </a:r>
            <a:r>
              <a:rPr lang="en"/>
              <a:t> links. Half connect up, and half connect down.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layer: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up to all aggregation switches in the same pod.</a:t>
            </a:r>
            <a:endParaRPr i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down to servers.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Aggregation layer: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up to core layer.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/>
              <a:t>k</a:t>
            </a:r>
            <a:r>
              <a:rPr lang="en"/>
              <a:t>/2 links connect down to all edge switches in the same pod.</a:t>
            </a:r>
            <a:endParaRPr/>
          </a:p>
        </p:txBody>
      </p:sp>
      <p:sp>
        <p:nvSpPr>
          <p:cNvPr id="2585" name="Google Shape;2585;p59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6" name="Google Shape;2586;p59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7" name="Google Shape;2587;p59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8" name="Google Shape;2588;p59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9" name="Google Shape;2589;p59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0" name="Google Shape;2590;p59"/>
          <p:cNvCxnSpPr>
            <a:stCxn id="2575" idx="2"/>
            <a:endCxn id="2591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2" name="Google Shape;2592;p59"/>
          <p:cNvCxnSpPr>
            <a:stCxn id="2575" idx="2"/>
            <a:endCxn id="2593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59"/>
          <p:cNvCxnSpPr>
            <a:stCxn id="2578" idx="2"/>
            <a:endCxn id="2591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59"/>
          <p:cNvCxnSpPr>
            <a:stCxn id="2578" idx="2"/>
            <a:endCxn id="2593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59"/>
          <p:cNvCxnSpPr>
            <a:stCxn id="2597" idx="2"/>
            <a:endCxn id="2598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59"/>
          <p:cNvCxnSpPr>
            <a:stCxn id="2597" idx="2"/>
            <a:endCxn id="2600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1" name="Google Shape;2601;p59"/>
          <p:cNvCxnSpPr>
            <a:stCxn id="2597" idx="2"/>
            <a:endCxn id="2602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3" name="Google Shape;2603;p59"/>
          <p:cNvCxnSpPr>
            <a:stCxn id="2597" idx="2"/>
            <a:endCxn id="2604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5" name="Google Shape;2605;p59"/>
          <p:cNvCxnSpPr>
            <a:stCxn id="2606" idx="2"/>
            <a:endCxn id="2598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7" name="Google Shape;2607;p59"/>
          <p:cNvCxnSpPr>
            <a:stCxn id="2606" idx="2"/>
            <a:endCxn id="2600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8" name="Google Shape;2608;p59"/>
          <p:cNvCxnSpPr>
            <a:stCxn id="2606" idx="2"/>
            <a:endCxn id="2602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9" name="Google Shape;2609;p59"/>
          <p:cNvCxnSpPr>
            <a:stCxn id="2606" idx="2"/>
            <a:endCxn id="2604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0" name="Google Shape;2610;p59"/>
          <p:cNvCxnSpPr>
            <a:stCxn id="2582" idx="0"/>
            <a:endCxn id="2598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1" name="Google Shape;2611;p59"/>
          <p:cNvCxnSpPr>
            <a:stCxn id="2598" idx="2"/>
            <a:endCxn id="2580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2" name="Google Shape;2612;p59"/>
          <p:cNvCxnSpPr>
            <a:stCxn id="2613" idx="0"/>
            <a:endCxn id="2600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4" name="Google Shape;2614;p59"/>
          <p:cNvCxnSpPr>
            <a:stCxn id="2600" idx="2"/>
            <a:endCxn id="2615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6" name="Google Shape;2616;p59"/>
          <p:cNvCxnSpPr>
            <a:stCxn id="2591" idx="2"/>
            <a:endCxn id="2617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8" name="Google Shape;2618;p59"/>
          <p:cNvCxnSpPr>
            <a:stCxn id="2617" idx="0"/>
            <a:endCxn id="2602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9" name="Google Shape;2619;p59"/>
          <p:cNvCxnSpPr>
            <a:stCxn id="2602" idx="2"/>
            <a:endCxn id="2620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1" name="Google Shape;2621;p59"/>
          <p:cNvCxnSpPr>
            <a:stCxn id="2622" idx="0"/>
            <a:endCxn id="2604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3" name="Google Shape;2623;p59"/>
          <p:cNvCxnSpPr>
            <a:stCxn id="2593" idx="2"/>
            <a:endCxn id="2622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4" name="Google Shape;2624;p59"/>
          <p:cNvCxnSpPr>
            <a:stCxn id="2582" idx="2"/>
            <a:endCxn id="2625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6" name="Google Shape;2626;p59"/>
          <p:cNvCxnSpPr>
            <a:stCxn id="2582" idx="2"/>
            <a:endCxn id="2627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8" name="Google Shape;2628;p59"/>
          <p:cNvCxnSpPr>
            <a:stCxn id="2580" idx="2"/>
            <a:endCxn id="2629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0" name="Google Shape;2630;p59"/>
          <p:cNvCxnSpPr>
            <a:stCxn id="2580" idx="2"/>
            <a:endCxn id="2631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2" name="Google Shape;2632;p59"/>
          <p:cNvCxnSpPr>
            <a:stCxn id="2613" idx="2"/>
            <a:endCxn id="2633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4" name="Google Shape;2634;p59"/>
          <p:cNvCxnSpPr>
            <a:stCxn id="2613" idx="2"/>
            <a:endCxn id="2635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59"/>
          <p:cNvCxnSpPr>
            <a:stCxn id="2615" idx="2"/>
            <a:endCxn id="2637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8" name="Google Shape;2638;p59"/>
          <p:cNvCxnSpPr>
            <a:stCxn id="2615" idx="2"/>
            <a:endCxn id="2639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59"/>
          <p:cNvCxnSpPr>
            <a:stCxn id="2617" idx="2"/>
            <a:endCxn id="2641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2" name="Google Shape;2642;p59"/>
          <p:cNvCxnSpPr>
            <a:stCxn id="2617" idx="2"/>
            <a:endCxn id="2643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4" name="Google Shape;2644;p59"/>
          <p:cNvCxnSpPr>
            <a:stCxn id="2620" idx="2"/>
            <a:endCxn id="2645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6" name="Google Shape;2646;p59"/>
          <p:cNvCxnSpPr>
            <a:stCxn id="2620" idx="2"/>
            <a:endCxn id="2647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8" name="Google Shape;2648;p59"/>
          <p:cNvCxnSpPr>
            <a:stCxn id="2622" idx="2"/>
            <a:endCxn id="2649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0" name="Google Shape;2650;p59"/>
          <p:cNvCxnSpPr>
            <a:stCxn id="2622" idx="2"/>
            <a:endCxn id="2651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59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7" name="Google Shape;2627;p59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9" name="Google Shape;2629;p59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1" name="Google Shape;2631;p59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3" name="Google Shape;2633;p59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59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59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9" name="Google Shape;2639;p59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1" name="Google Shape;2641;p59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3" name="Google Shape;2643;p59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5" name="Google Shape;2645;p59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7" name="Google Shape;2647;p59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59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1" name="Google Shape;2651;p59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2" name="Google Shape;2582;p59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0" name="Google Shape;2580;p59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3" name="Google Shape;2613;p59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5" name="Google Shape;2615;p59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7" name="Google Shape;2617;p59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2" name="Google Shape;2622;p59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6" name="Google Shape;2576;p59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8" name="Google Shape;2598;p59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2" name="Google Shape;2652;p59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59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5" name="Google Shape;2575;p59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8" name="Google Shape;2578;p59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59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6" name="Google Shape;2606;p59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59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59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5" name="Google Shape;2655;p59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6" name="Google Shape;2656;p59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7" name="Google Shape;2657;p59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8" name="Google Shape;2658;p59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9" name="Google Shape;2659;p59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0" name="Google Shape;2660;p59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1" name="Google Shape;2661;p59"/>
          <p:cNvSpPr txBox="1"/>
          <p:nvPr/>
        </p:nvSpPr>
        <p:spPr>
          <a:xfrm>
            <a:off x="140375" y="3199050"/>
            <a:ext cx="1364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up to core.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down to edge.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2" name="Google Shape;2662;p59"/>
          <p:cNvCxnSpPr>
            <a:stCxn id="2575" idx="2"/>
            <a:endCxn id="2652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3" name="Google Shape;2663;p59"/>
          <p:cNvCxnSpPr>
            <a:stCxn id="2578" idx="2"/>
            <a:endCxn id="2652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4" name="Google Shape;2664;p59"/>
          <p:cNvCxnSpPr>
            <a:stCxn id="2652" idx="2"/>
            <a:endCxn id="2615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5" name="Google Shape;2665;p59"/>
          <p:cNvCxnSpPr>
            <a:stCxn id="2652" idx="2"/>
            <a:endCxn id="2613" idx="0"/>
          </p:cNvCxnSpPr>
          <p:nvPr/>
        </p:nvCxnSpPr>
        <p:spPr>
          <a:xfrm>
            <a:off x="2571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6" name="Google Shape;2666;p59"/>
          <p:cNvCxnSpPr>
            <a:stCxn id="2591" idx="2"/>
            <a:endCxn id="2620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0" name="Google Shape;2620;p59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1" name="Google Shape;2591;p59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2" name="Google Shape;2602;p59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7" name="Google Shape;2667;p59"/>
          <p:cNvSpPr txBox="1"/>
          <p:nvPr/>
        </p:nvSpPr>
        <p:spPr>
          <a:xfrm>
            <a:off x="6308200" y="3182575"/>
            <a:ext cx="16701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up to aggregation.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 down to servers.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8" name="Google Shape;2668;p59"/>
          <p:cNvCxnSpPr>
            <a:stCxn id="2593" idx="2"/>
            <a:endCxn id="2669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0" name="Google Shape;2670;p59"/>
          <p:cNvCxnSpPr>
            <a:stCxn id="2604" idx="2"/>
            <a:endCxn id="2669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1" name="Google Shape;2671;p59"/>
          <p:cNvCxnSpPr>
            <a:stCxn id="2669" idx="2"/>
            <a:endCxn id="2672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3" name="Google Shape;2673;p59"/>
          <p:cNvCxnSpPr>
            <a:stCxn id="2669" idx="2"/>
            <a:endCxn id="2674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2" name="Google Shape;2672;p59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4" name="Google Shape;2674;p59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9" name="Google Shape;2669;p59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3" name="Google Shape;2593;p59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4" name="Google Shape;2604;p59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680" name="Google Shape;2680;p60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servers per pod.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k/2 edge switches, each has k/2 links down to servers.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 sz="14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core switches. Each has </a:t>
            </a:r>
            <a:r>
              <a:rPr i="1" lang="en"/>
              <a:t>k</a:t>
            </a:r>
            <a:r>
              <a:rPr lang="en"/>
              <a:t> links down to pods.</a:t>
            </a:r>
            <a:endParaRPr/>
          </a:p>
        </p:txBody>
      </p:sp>
      <p:sp>
        <p:nvSpPr>
          <p:cNvPr id="2681" name="Google Shape;2681;p60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2" name="Google Shape;2682;p60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3" name="Google Shape;2683;p60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4" name="Google Shape;2684;p60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5" name="Google Shape;2685;p60"/>
          <p:cNvCxnSpPr>
            <a:stCxn id="2686" idx="2"/>
            <a:endCxn id="2687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8" name="Google Shape;2688;p60"/>
          <p:cNvCxnSpPr>
            <a:stCxn id="2686" idx="2"/>
            <a:endCxn id="2689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0" name="Google Shape;2690;p60"/>
          <p:cNvCxnSpPr>
            <a:stCxn id="2686" idx="2"/>
            <a:endCxn id="2691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2" name="Google Shape;2692;p60"/>
          <p:cNvCxnSpPr>
            <a:stCxn id="2686" idx="2"/>
            <a:endCxn id="2693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4" name="Google Shape;2694;p60"/>
          <p:cNvCxnSpPr>
            <a:stCxn id="2695" idx="2"/>
            <a:endCxn id="2696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7" name="Google Shape;2697;p60"/>
          <p:cNvCxnSpPr>
            <a:stCxn id="2695" idx="2"/>
            <a:endCxn id="2698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9" name="Google Shape;2699;p60"/>
          <p:cNvCxnSpPr>
            <a:stCxn id="2695" idx="2"/>
            <a:endCxn id="2700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1" name="Google Shape;2701;p60"/>
          <p:cNvCxnSpPr>
            <a:stCxn id="2695" idx="2"/>
            <a:endCxn id="2702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3" name="Google Shape;2703;p60"/>
          <p:cNvCxnSpPr>
            <a:stCxn id="2704" idx="2"/>
            <a:endCxn id="2696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5" name="Google Shape;2705;p60"/>
          <p:cNvCxnSpPr>
            <a:stCxn id="2704" idx="2"/>
            <a:endCxn id="2698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6" name="Google Shape;2706;p60"/>
          <p:cNvCxnSpPr>
            <a:stCxn id="2704" idx="2"/>
            <a:endCxn id="2700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7" name="Google Shape;2707;p60"/>
          <p:cNvCxnSpPr>
            <a:stCxn id="2704" idx="2"/>
            <a:endCxn id="2702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8" name="Google Shape;2708;p60"/>
          <p:cNvCxnSpPr>
            <a:stCxn id="2709" idx="0"/>
            <a:endCxn id="2696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0" name="Google Shape;2710;p60"/>
          <p:cNvCxnSpPr>
            <a:stCxn id="2687" idx="2"/>
            <a:endCxn id="2711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2" name="Google Shape;2712;p60"/>
          <p:cNvCxnSpPr>
            <a:stCxn id="2687" idx="2"/>
            <a:endCxn id="2709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3" name="Google Shape;2713;p60"/>
          <p:cNvCxnSpPr>
            <a:stCxn id="2696" idx="2"/>
            <a:endCxn id="2711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4" name="Google Shape;2714;p60"/>
          <p:cNvCxnSpPr>
            <a:stCxn id="2689" idx="2"/>
            <a:endCxn id="2715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6" name="Google Shape;2716;p60"/>
          <p:cNvCxnSpPr>
            <a:stCxn id="2717" idx="0"/>
            <a:endCxn id="2698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8" name="Google Shape;2718;p60"/>
          <p:cNvCxnSpPr>
            <a:endCxn id="2717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9" name="Google Shape;2719;p60"/>
          <p:cNvCxnSpPr>
            <a:stCxn id="2698" idx="2"/>
            <a:endCxn id="2715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0" name="Google Shape;2720;p60"/>
          <p:cNvCxnSpPr>
            <a:stCxn id="2691" idx="2"/>
            <a:endCxn id="2721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2" name="Google Shape;2722;p60"/>
          <p:cNvCxnSpPr>
            <a:stCxn id="2691" idx="2"/>
            <a:endCxn id="2723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4" name="Google Shape;2724;p60"/>
          <p:cNvCxnSpPr>
            <a:stCxn id="2723" idx="0"/>
            <a:endCxn id="2700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5" name="Google Shape;2725;p60"/>
          <p:cNvCxnSpPr>
            <a:stCxn id="2700" idx="2"/>
            <a:endCxn id="2721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6" name="Google Shape;2726;p60"/>
          <p:cNvCxnSpPr>
            <a:stCxn id="2693" idx="2"/>
            <a:endCxn id="2727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8" name="Google Shape;2728;p60"/>
          <p:cNvCxnSpPr>
            <a:stCxn id="2729" idx="0"/>
            <a:endCxn id="2702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0" name="Google Shape;2730;p60"/>
          <p:cNvCxnSpPr>
            <a:stCxn id="2693" idx="2"/>
            <a:endCxn id="2729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1" name="Google Shape;2731;p60"/>
          <p:cNvCxnSpPr>
            <a:stCxn id="2702" idx="2"/>
            <a:endCxn id="2727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2" name="Google Shape;2732;p60"/>
          <p:cNvCxnSpPr>
            <a:stCxn id="2709" idx="2"/>
            <a:endCxn id="2733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4" name="Google Shape;2734;p60"/>
          <p:cNvCxnSpPr>
            <a:stCxn id="2709" idx="2"/>
            <a:endCxn id="2735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6" name="Google Shape;2736;p60"/>
          <p:cNvCxnSpPr>
            <a:stCxn id="2711" idx="2"/>
            <a:endCxn id="2737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60"/>
          <p:cNvCxnSpPr>
            <a:stCxn id="2711" idx="2"/>
            <a:endCxn id="2739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0" name="Google Shape;2740;p60"/>
          <p:cNvCxnSpPr>
            <a:stCxn id="2717" idx="2"/>
            <a:endCxn id="2741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60"/>
          <p:cNvCxnSpPr>
            <a:stCxn id="2717" idx="2"/>
            <a:endCxn id="2743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60"/>
          <p:cNvCxnSpPr>
            <a:stCxn id="2715" idx="2"/>
            <a:endCxn id="2745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6" name="Google Shape;2746;p60"/>
          <p:cNvCxnSpPr>
            <a:stCxn id="2715" idx="2"/>
            <a:endCxn id="2747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8" name="Google Shape;2748;p60"/>
          <p:cNvCxnSpPr>
            <a:stCxn id="2723" idx="2"/>
            <a:endCxn id="2749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60"/>
          <p:cNvCxnSpPr>
            <a:stCxn id="2723" idx="2"/>
            <a:endCxn id="2751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2" name="Google Shape;2752;p60"/>
          <p:cNvCxnSpPr>
            <a:stCxn id="2721" idx="2"/>
            <a:endCxn id="2753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4" name="Google Shape;2754;p60"/>
          <p:cNvCxnSpPr>
            <a:stCxn id="2721" idx="2"/>
            <a:endCxn id="2755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6" name="Google Shape;2756;p60"/>
          <p:cNvCxnSpPr>
            <a:stCxn id="2729" idx="2"/>
            <a:endCxn id="2757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8" name="Google Shape;2758;p60"/>
          <p:cNvCxnSpPr>
            <a:stCxn id="2729" idx="2"/>
            <a:endCxn id="2759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0" name="Google Shape;2760;p60"/>
          <p:cNvCxnSpPr>
            <a:stCxn id="2727" idx="2"/>
            <a:endCxn id="2761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2" name="Google Shape;2762;p60"/>
          <p:cNvCxnSpPr>
            <a:stCxn id="2727" idx="2"/>
            <a:endCxn id="2763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3" name="Google Shape;2733;p60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5" name="Google Shape;2735;p60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7" name="Google Shape;2737;p60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9" name="Google Shape;2739;p60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1" name="Google Shape;2741;p60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3" name="Google Shape;2743;p60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5" name="Google Shape;2745;p60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7" name="Google Shape;2747;p60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9" name="Google Shape;2749;p60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1" name="Google Shape;2751;p60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3" name="Google Shape;2753;p60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5" name="Google Shape;2755;p60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7" name="Google Shape;2757;p60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9" name="Google Shape;2759;p60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1" name="Google Shape;2761;p60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3" name="Google Shape;2763;p60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9" name="Google Shape;2709;p60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1" name="Google Shape;2711;p60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60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5" name="Google Shape;2715;p60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3" name="Google Shape;2723;p60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1" name="Google Shape;2721;p60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60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60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6" name="Google Shape;2686;p60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5" name="Google Shape;2695;p60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4" name="Google Shape;2704;p60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4" name="Google Shape;2764;p60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5" name="Google Shape;2765;p60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6" name="Google Shape;2766;p60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7" name="Google Shape;2767;p60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8" name="Google Shape;2768;p60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9" name="Google Shape;2769;p60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0" name="Google Shape;2770;p60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1" name="Google Shape;2771;p60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2" name="Google Shape;2772;p60"/>
          <p:cNvCxnSpPr>
            <a:stCxn id="2773" idx="2"/>
            <a:endCxn id="2687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4" name="Google Shape;2774;p60"/>
          <p:cNvCxnSpPr>
            <a:stCxn id="2773" idx="2"/>
            <a:endCxn id="2689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60"/>
          <p:cNvCxnSpPr>
            <a:stCxn id="2773" idx="2"/>
            <a:endCxn id="2691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60"/>
          <p:cNvCxnSpPr>
            <a:stCxn id="2773" idx="2"/>
            <a:endCxn id="2693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3" name="Google Shape;2773;p60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7" name="Google Shape;2687;p60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6" name="Google Shape;2696;p60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9" name="Google Shape;2689;p60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60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1" name="Google Shape;2691;p60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0" name="Google Shape;2700;p60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3" name="Google Shape;2693;p60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60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7" name="Google Shape;2777;p60"/>
          <p:cNvSpPr txBox="1"/>
          <p:nvPr/>
        </p:nvSpPr>
        <p:spPr>
          <a:xfrm>
            <a:off x="140375" y="3199050"/>
            <a:ext cx="1364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 down to pods.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2" name="Google Shape;2782;p61"/>
          <p:cNvCxnSpPr>
            <a:stCxn id="2783" idx="0"/>
            <a:endCxn id="2784" idx="2"/>
          </p:cNvCxnSpPr>
          <p:nvPr/>
        </p:nvCxnSpPr>
        <p:spPr>
          <a:xfrm flipH="1" rot="10800000">
            <a:off x="602712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5" name="Google Shape;2785;p61"/>
          <p:cNvCxnSpPr>
            <a:stCxn id="2783" idx="0"/>
            <a:endCxn id="2786" idx="2"/>
          </p:cNvCxnSpPr>
          <p:nvPr/>
        </p:nvCxnSpPr>
        <p:spPr>
          <a:xfrm flipH="1" rot="10800000">
            <a:off x="602712" y="2932900"/>
            <a:ext cx="1600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7" name="Google Shape;2787;p61"/>
          <p:cNvCxnSpPr>
            <a:stCxn id="2783" idx="0"/>
            <a:endCxn id="2788" idx="2"/>
          </p:cNvCxnSpPr>
          <p:nvPr/>
        </p:nvCxnSpPr>
        <p:spPr>
          <a:xfrm flipH="1" rot="10800000">
            <a:off x="602712" y="2932900"/>
            <a:ext cx="2209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9" name="Google Shape;2789;p61"/>
          <p:cNvCxnSpPr>
            <a:stCxn id="2790" idx="0"/>
            <a:endCxn id="2791" idx="2"/>
          </p:cNvCxnSpPr>
          <p:nvPr/>
        </p:nvCxnSpPr>
        <p:spPr>
          <a:xfrm flipH="1" rot="10800000">
            <a:off x="983712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2" name="Google Shape;2792;p61"/>
          <p:cNvCxnSpPr>
            <a:stCxn id="2790" idx="0"/>
            <a:endCxn id="2793" idx="2"/>
          </p:cNvCxnSpPr>
          <p:nvPr/>
        </p:nvCxnSpPr>
        <p:spPr>
          <a:xfrm flipH="1" rot="10800000">
            <a:off x="983712" y="2932900"/>
            <a:ext cx="3048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4" name="Google Shape;2794;p61"/>
          <p:cNvCxnSpPr>
            <a:stCxn id="2790" idx="0"/>
            <a:endCxn id="2795" idx="2"/>
          </p:cNvCxnSpPr>
          <p:nvPr/>
        </p:nvCxnSpPr>
        <p:spPr>
          <a:xfrm flipH="1" rot="10800000">
            <a:off x="983712" y="2932900"/>
            <a:ext cx="3657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6" name="Google Shape;2796;p61"/>
          <p:cNvCxnSpPr>
            <a:stCxn id="2797" idx="0"/>
            <a:endCxn id="2798" idx="2"/>
          </p:cNvCxnSpPr>
          <p:nvPr/>
        </p:nvCxnSpPr>
        <p:spPr>
          <a:xfrm flipH="1" rot="10800000">
            <a:off x="1364712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9" name="Google Shape;2799;p61"/>
          <p:cNvCxnSpPr>
            <a:stCxn id="2797" idx="0"/>
            <a:endCxn id="2800" idx="2"/>
          </p:cNvCxnSpPr>
          <p:nvPr/>
        </p:nvCxnSpPr>
        <p:spPr>
          <a:xfrm flipH="1" rot="10800000">
            <a:off x="1364712" y="2932900"/>
            <a:ext cx="4495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1" name="Google Shape;2801;p61"/>
          <p:cNvCxnSpPr>
            <a:stCxn id="2797" idx="0"/>
            <a:endCxn id="2802" idx="2"/>
          </p:cNvCxnSpPr>
          <p:nvPr/>
        </p:nvCxnSpPr>
        <p:spPr>
          <a:xfrm flipH="1" rot="10800000">
            <a:off x="1364712" y="2932900"/>
            <a:ext cx="5105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61"/>
          <p:cNvCxnSpPr>
            <a:stCxn id="2804" idx="0"/>
            <a:endCxn id="2784" idx="2"/>
          </p:cNvCxnSpPr>
          <p:nvPr/>
        </p:nvCxnSpPr>
        <p:spPr>
          <a:xfrm rot="10800000">
            <a:off x="1593312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61"/>
          <p:cNvCxnSpPr>
            <a:stCxn id="2804" idx="0"/>
            <a:endCxn id="2786" idx="2"/>
          </p:cNvCxnSpPr>
          <p:nvPr/>
        </p:nvCxnSpPr>
        <p:spPr>
          <a:xfrm flipH="1" rot="10800000">
            <a:off x="1821912" y="2932900"/>
            <a:ext cx="381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61"/>
          <p:cNvCxnSpPr>
            <a:stCxn id="2804" idx="0"/>
            <a:endCxn id="2788" idx="2"/>
          </p:cNvCxnSpPr>
          <p:nvPr/>
        </p:nvCxnSpPr>
        <p:spPr>
          <a:xfrm flipH="1" rot="10800000">
            <a:off x="1821912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7" name="Google Shape;2807;p61"/>
          <p:cNvCxnSpPr>
            <a:stCxn id="2808" idx="0"/>
            <a:endCxn id="2791" idx="2"/>
          </p:cNvCxnSpPr>
          <p:nvPr/>
        </p:nvCxnSpPr>
        <p:spPr>
          <a:xfrm flipH="1" rot="10800000">
            <a:off x="2202912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9" name="Google Shape;2809;p61"/>
          <p:cNvCxnSpPr>
            <a:stCxn id="2808" idx="0"/>
            <a:endCxn id="2793" idx="2"/>
          </p:cNvCxnSpPr>
          <p:nvPr/>
        </p:nvCxnSpPr>
        <p:spPr>
          <a:xfrm flipH="1" rot="10800000">
            <a:off x="2202912" y="2932900"/>
            <a:ext cx="1828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0" name="Google Shape;2810;p61"/>
          <p:cNvCxnSpPr>
            <a:stCxn id="2808" idx="0"/>
            <a:endCxn id="2795" idx="2"/>
          </p:cNvCxnSpPr>
          <p:nvPr/>
        </p:nvCxnSpPr>
        <p:spPr>
          <a:xfrm flipH="1" rot="10800000">
            <a:off x="2202912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1" name="Google Shape;2811;p61"/>
          <p:cNvCxnSpPr>
            <a:stCxn id="2812" idx="0"/>
            <a:endCxn id="2798" idx="2"/>
          </p:cNvCxnSpPr>
          <p:nvPr/>
        </p:nvCxnSpPr>
        <p:spPr>
          <a:xfrm flipH="1" rot="10800000">
            <a:off x="2583912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3" name="Google Shape;2813;p61"/>
          <p:cNvCxnSpPr>
            <a:stCxn id="2812" idx="0"/>
            <a:endCxn id="2800" idx="2"/>
          </p:cNvCxnSpPr>
          <p:nvPr/>
        </p:nvCxnSpPr>
        <p:spPr>
          <a:xfrm flipH="1" rot="10800000">
            <a:off x="2583912" y="2932900"/>
            <a:ext cx="3276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4" name="Google Shape;2814;p61"/>
          <p:cNvCxnSpPr>
            <a:stCxn id="2812" idx="0"/>
            <a:endCxn id="2802" idx="2"/>
          </p:cNvCxnSpPr>
          <p:nvPr/>
        </p:nvCxnSpPr>
        <p:spPr>
          <a:xfrm flipH="1" rot="10800000">
            <a:off x="2583912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5" name="Google Shape;2815;p61"/>
          <p:cNvCxnSpPr>
            <a:stCxn id="2816" idx="0"/>
            <a:endCxn id="2784" idx="2"/>
          </p:cNvCxnSpPr>
          <p:nvPr/>
        </p:nvCxnSpPr>
        <p:spPr>
          <a:xfrm rot="10800000">
            <a:off x="15933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7" name="Google Shape;2817;p61"/>
          <p:cNvCxnSpPr>
            <a:stCxn id="2816" idx="0"/>
            <a:endCxn id="2786" idx="2"/>
          </p:cNvCxnSpPr>
          <p:nvPr/>
        </p:nvCxnSpPr>
        <p:spPr>
          <a:xfrm rot="10800000">
            <a:off x="2202912" y="2932900"/>
            <a:ext cx="838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8" name="Google Shape;2818;p61"/>
          <p:cNvCxnSpPr>
            <a:stCxn id="2816" idx="0"/>
            <a:endCxn id="2788" idx="2"/>
          </p:cNvCxnSpPr>
          <p:nvPr/>
        </p:nvCxnSpPr>
        <p:spPr>
          <a:xfrm rot="10800000">
            <a:off x="2812512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9" name="Google Shape;2819;p61"/>
          <p:cNvCxnSpPr>
            <a:stCxn id="2820" idx="0"/>
            <a:endCxn id="2791" idx="2"/>
          </p:cNvCxnSpPr>
          <p:nvPr/>
        </p:nvCxnSpPr>
        <p:spPr>
          <a:xfrm rot="10800000">
            <a:off x="3422112" y="2932900"/>
            <a:ext cx="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1" name="Google Shape;2821;p61"/>
          <p:cNvCxnSpPr>
            <a:stCxn id="2820" idx="0"/>
            <a:endCxn id="2793" idx="2"/>
          </p:cNvCxnSpPr>
          <p:nvPr/>
        </p:nvCxnSpPr>
        <p:spPr>
          <a:xfrm flipH="1" rot="10800000">
            <a:off x="3422112" y="2932900"/>
            <a:ext cx="609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2" name="Google Shape;2822;p61"/>
          <p:cNvCxnSpPr>
            <a:stCxn id="2820" idx="0"/>
            <a:endCxn id="2795" idx="2"/>
          </p:cNvCxnSpPr>
          <p:nvPr/>
        </p:nvCxnSpPr>
        <p:spPr>
          <a:xfrm flipH="1" rot="10800000">
            <a:off x="3422112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3" name="Google Shape;2823;p61"/>
          <p:cNvCxnSpPr>
            <a:stCxn id="2824" idx="0"/>
            <a:endCxn id="2798" idx="2"/>
          </p:cNvCxnSpPr>
          <p:nvPr/>
        </p:nvCxnSpPr>
        <p:spPr>
          <a:xfrm flipH="1" rot="10800000">
            <a:off x="38031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5" name="Google Shape;2825;p61"/>
          <p:cNvCxnSpPr>
            <a:stCxn id="2824" idx="0"/>
            <a:endCxn id="2800" idx="2"/>
          </p:cNvCxnSpPr>
          <p:nvPr/>
        </p:nvCxnSpPr>
        <p:spPr>
          <a:xfrm flipH="1" rot="10800000">
            <a:off x="3803112" y="2932900"/>
            <a:ext cx="2057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61"/>
          <p:cNvCxnSpPr>
            <a:stCxn id="2824" idx="0"/>
            <a:endCxn id="2802" idx="2"/>
          </p:cNvCxnSpPr>
          <p:nvPr/>
        </p:nvCxnSpPr>
        <p:spPr>
          <a:xfrm flipH="1" rot="10800000">
            <a:off x="3803112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7" name="Google Shape;2827;p61"/>
          <p:cNvCxnSpPr>
            <a:stCxn id="2784" idx="2"/>
            <a:endCxn id="2828" idx="0"/>
          </p:cNvCxnSpPr>
          <p:nvPr/>
        </p:nvCxnSpPr>
        <p:spPr>
          <a:xfrm>
            <a:off x="1593307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9" name="Google Shape;2829;p61"/>
          <p:cNvCxnSpPr>
            <a:stCxn id="2786" idx="2"/>
            <a:endCxn id="2828" idx="0"/>
          </p:cNvCxnSpPr>
          <p:nvPr/>
        </p:nvCxnSpPr>
        <p:spPr>
          <a:xfrm>
            <a:off x="2202907" y="2932900"/>
            <a:ext cx="2057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0" name="Google Shape;2830;p61"/>
          <p:cNvCxnSpPr>
            <a:stCxn id="2788" idx="2"/>
            <a:endCxn id="2828" idx="0"/>
          </p:cNvCxnSpPr>
          <p:nvPr/>
        </p:nvCxnSpPr>
        <p:spPr>
          <a:xfrm>
            <a:off x="2812507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61"/>
          <p:cNvCxnSpPr>
            <a:stCxn id="2791" idx="2"/>
            <a:endCxn id="2832" idx="0"/>
          </p:cNvCxnSpPr>
          <p:nvPr/>
        </p:nvCxnSpPr>
        <p:spPr>
          <a:xfrm>
            <a:off x="3422107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61"/>
          <p:cNvCxnSpPr>
            <a:stCxn id="2793" idx="2"/>
            <a:endCxn id="2832" idx="0"/>
          </p:cNvCxnSpPr>
          <p:nvPr/>
        </p:nvCxnSpPr>
        <p:spPr>
          <a:xfrm>
            <a:off x="4031707" y="2932900"/>
            <a:ext cx="609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4" name="Google Shape;2834;p61"/>
          <p:cNvCxnSpPr>
            <a:stCxn id="2795" idx="2"/>
            <a:endCxn id="2832" idx="0"/>
          </p:cNvCxnSpPr>
          <p:nvPr/>
        </p:nvCxnSpPr>
        <p:spPr>
          <a:xfrm>
            <a:off x="4641307" y="2932900"/>
            <a:ext cx="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5" name="Google Shape;2835;p61"/>
          <p:cNvCxnSpPr>
            <a:endCxn id="2798" idx="2"/>
          </p:cNvCxnSpPr>
          <p:nvPr/>
        </p:nvCxnSpPr>
        <p:spPr>
          <a:xfrm flipH="1" rot="10800000">
            <a:off x="5022307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6" name="Google Shape;2836;p61"/>
          <p:cNvCxnSpPr>
            <a:endCxn id="2800" idx="2"/>
          </p:cNvCxnSpPr>
          <p:nvPr/>
        </p:nvCxnSpPr>
        <p:spPr>
          <a:xfrm flipH="1" rot="10800000">
            <a:off x="5022307" y="2932900"/>
            <a:ext cx="838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7" name="Google Shape;2837;p61"/>
          <p:cNvCxnSpPr>
            <a:stCxn id="2838" idx="0"/>
            <a:endCxn id="2802" idx="2"/>
          </p:cNvCxnSpPr>
          <p:nvPr/>
        </p:nvCxnSpPr>
        <p:spPr>
          <a:xfrm flipH="1" rot="10800000">
            <a:off x="5022312" y="2932900"/>
            <a:ext cx="1447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9" name="Google Shape;2839;p61"/>
          <p:cNvCxnSpPr>
            <a:stCxn id="2784" idx="2"/>
            <a:endCxn id="2840" idx="0"/>
          </p:cNvCxnSpPr>
          <p:nvPr/>
        </p:nvCxnSpPr>
        <p:spPr>
          <a:xfrm>
            <a:off x="1593307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1" name="Google Shape;2841;p61"/>
          <p:cNvCxnSpPr>
            <a:stCxn id="2786" idx="2"/>
            <a:endCxn id="2840" idx="0"/>
          </p:cNvCxnSpPr>
          <p:nvPr/>
        </p:nvCxnSpPr>
        <p:spPr>
          <a:xfrm>
            <a:off x="2202907" y="2932900"/>
            <a:ext cx="3276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2" name="Google Shape;2842;p61"/>
          <p:cNvCxnSpPr>
            <a:stCxn id="2788" idx="2"/>
            <a:endCxn id="2840" idx="0"/>
          </p:cNvCxnSpPr>
          <p:nvPr/>
        </p:nvCxnSpPr>
        <p:spPr>
          <a:xfrm>
            <a:off x="2812507" y="2932900"/>
            <a:ext cx="2667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3" name="Google Shape;2843;p61"/>
          <p:cNvCxnSpPr>
            <a:stCxn id="2791" idx="2"/>
            <a:endCxn id="2844" idx="0"/>
          </p:cNvCxnSpPr>
          <p:nvPr/>
        </p:nvCxnSpPr>
        <p:spPr>
          <a:xfrm>
            <a:off x="3422107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5" name="Google Shape;2845;p61"/>
          <p:cNvCxnSpPr>
            <a:stCxn id="2793" idx="2"/>
            <a:endCxn id="2844" idx="0"/>
          </p:cNvCxnSpPr>
          <p:nvPr/>
        </p:nvCxnSpPr>
        <p:spPr>
          <a:xfrm>
            <a:off x="4031707" y="2932900"/>
            <a:ext cx="1828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61"/>
          <p:cNvCxnSpPr>
            <a:stCxn id="2795" idx="2"/>
            <a:endCxn id="2844" idx="0"/>
          </p:cNvCxnSpPr>
          <p:nvPr/>
        </p:nvCxnSpPr>
        <p:spPr>
          <a:xfrm>
            <a:off x="4641307" y="2932900"/>
            <a:ext cx="1219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7" name="Google Shape;2847;p61"/>
          <p:cNvCxnSpPr>
            <a:endCxn id="2798" idx="2"/>
          </p:cNvCxnSpPr>
          <p:nvPr/>
        </p:nvCxnSpPr>
        <p:spPr>
          <a:xfrm rot="10800000">
            <a:off x="5250907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8" name="Google Shape;2848;p61"/>
          <p:cNvCxnSpPr>
            <a:stCxn id="2849" idx="0"/>
            <a:endCxn id="2800" idx="2"/>
          </p:cNvCxnSpPr>
          <p:nvPr/>
        </p:nvCxnSpPr>
        <p:spPr>
          <a:xfrm rot="10800000">
            <a:off x="5860512" y="2932900"/>
            <a:ext cx="381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0" name="Google Shape;2850;p61"/>
          <p:cNvCxnSpPr>
            <a:endCxn id="2802" idx="2"/>
          </p:cNvCxnSpPr>
          <p:nvPr/>
        </p:nvCxnSpPr>
        <p:spPr>
          <a:xfrm flipH="1" rot="10800000">
            <a:off x="6241507" y="2932900"/>
            <a:ext cx="228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1" name="Google Shape;2851;p61"/>
          <p:cNvCxnSpPr>
            <a:stCxn id="2784" idx="2"/>
            <a:endCxn id="2852" idx="0"/>
          </p:cNvCxnSpPr>
          <p:nvPr/>
        </p:nvCxnSpPr>
        <p:spPr>
          <a:xfrm>
            <a:off x="1593307" y="2932900"/>
            <a:ext cx="5105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3" name="Google Shape;2853;p61"/>
          <p:cNvCxnSpPr>
            <a:stCxn id="2786" idx="2"/>
            <a:endCxn id="2852" idx="0"/>
          </p:cNvCxnSpPr>
          <p:nvPr/>
        </p:nvCxnSpPr>
        <p:spPr>
          <a:xfrm>
            <a:off x="2202907" y="2932900"/>
            <a:ext cx="4495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4" name="Google Shape;2854;p61"/>
          <p:cNvCxnSpPr>
            <a:stCxn id="2788" idx="2"/>
            <a:endCxn id="2852" idx="0"/>
          </p:cNvCxnSpPr>
          <p:nvPr/>
        </p:nvCxnSpPr>
        <p:spPr>
          <a:xfrm>
            <a:off x="2812507" y="2932900"/>
            <a:ext cx="3886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5" name="Google Shape;2855;p61"/>
          <p:cNvCxnSpPr>
            <a:endCxn id="2791" idx="2"/>
          </p:cNvCxnSpPr>
          <p:nvPr/>
        </p:nvCxnSpPr>
        <p:spPr>
          <a:xfrm rot="10800000">
            <a:off x="3422107" y="2932900"/>
            <a:ext cx="3657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61"/>
          <p:cNvCxnSpPr>
            <a:stCxn id="2793" idx="2"/>
            <a:endCxn id="2857" idx="0"/>
          </p:cNvCxnSpPr>
          <p:nvPr/>
        </p:nvCxnSpPr>
        <p:spPr>
          <a:xfrm>
            <a:off x="4031707" y="2932900"/>
            <a:ext cx="30480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8" name="Google Shape;2858;p61"/>
          <p:cNvCxnSpPr>
            <a:stCxn id="2795" idx="2"/>
            <a:endCxn id="2857" idx="0"/>
          </p:cNvCxnSpPr>
          <p:nvPr/>
        </p:nvCxnSpPr>
        <p:spPr>
          <a:xfrm>
            <a:off x="4641307" y="2932900"/>
            <a:ext cx="24384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9" name="Google Shape;2859;p61"/>
          <p:cNvCxnSpPr>
            <a:stCxn id="2798" idx="2"/>
            <a:endCxn id="2860" idx="0"/>
          </p:cNvCxnSpPr>
          <p:nvPr/>
        </p:nvCxnSpPr>
        <p:spPr>
          <a:xfrm>
            <a:off x="5250907" y="2932900"/>
            <a:ext cx="22098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1" name="Google Shape;2861;p61"/>
          <p:cNvCxnSpPr>
            <a:stCxn id="2800" idx="2"/>
            <a:endCxn id="2860" idx="0"/>
          </p:cNvCxnSpPr>
          <p:nvPr/>
        </p:nvCxnSpPr>
        <p:spPr>
          <a:xfrm>
            <a:off x="5860507" y="2932900"/>
            <a:ext cx="16002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2" name="Google Shape;2862;p61"/>
          <p:cNvCxnSpPr>
            <a:stCxn id="2802" idx="2"/>
            <a:endCxn id="2860" idx="0"/>
          </p:cNvCxnSpPr>
          <p:nvPr/>
        </p:nvCxnSpPr>
        <p:spPr>
          <a:xfrm>
            <a:off x="6470107" y="2932900"/>
            <a:ext cx="990600" cy="9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3" name="Google Shape;2863;p61"/>
          <p:cNvSpPr/>
          <p:nvPr/>
        </p:nvSpPr>
        <p:spPr>
          <a:xfrm>
            <a:off x="28737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4" name="Google Shape;2864;p61"/>
          <p:cNvSpPr/>
          <p:nvPr/>
        </p:nvSpPr>
        <p:spPr>
          <a:xfrm>
            <a:off x="40929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5" name="Google Shape;2865;p61"/>
          <p:cNvCxnSpPr>
            <a:stCxn id="2866" idx="2"/>
            <a:endCxn id="2867" idx="0"/>
          </p:cNvCxnSpPr>
          <p:nvPr/>
        </p:nvCxnSpPr>
        <p:spPr>
          <a:xfrm>
            <a:off x="3803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61"/>
          <p:cNvCxnSpPr>
            <a:stCxn id="2866" idx="2"/>
            <a:endCxn id="2869" idx="0"/>
          </p:cNvCxnSpPr>
          <p:nvPr/>
        </p:nvCxnSpPr>
        <p:spPr>
          <a:xfrm>
            <a:off x="3803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61"/>
          <p:cNvCxnSpPr>
            <a:stCxn id="2866" idx="2"/>
            <a:endCxn id="2871" idx="0"/>
          </p:cNvCxnSpPr>
          <p:nvPr/>
        </p:nvCxnSpPr>
        <p:spPr>
          <a:xfrm flipH="1">
            <a:off x="3726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2" name="Google Shape;2872;p61"/>
          <p:cNvCxnSpPr>
            <a:stCxn id="2873" idx="2"/>
            <a:endCxn id="2874" idx="0"/>
          </p:cNvCxnSpPr>
          <p:nvPr/>
        </p:nvCxnSpPr>
        <p:spPr>
          <a:xfrm>
            <a:off x="3422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5" name="Google Shape;2875;p61"/>
          <p:cNvCxnSpPr>
            <a:stCxn id="2873" idx="2"/>
            <a:endCxn id="2876" idx="0"/>
          </p:cNvCxnSpPr>
          <p:nvPr/>
        </p:nvCxnSpPr>
        <p:spPr>
          <a:xfrm>
            <a:off x="3422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7" name="Google Shape;2877;p61"/>
          <p:cNvCxnSpPr>
            <a:stCxn id="2873" idx="2"/>
            <a:endCxn id="2878" idx="0"/>
          </p:cNvCxnSpPr>
          <p:nvPr/>
        </p:nvCxnSpPr>
        <p:spPr>
          <a:xfrm flipH="1">
            <a:off x="3345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9" name="Google Shape;2879;p61"/>
          <p:cNvCxnSpPr>
            <a:stCxn id="2880" idx="2"/>
            <a:endCxn id="2881" idx="0"/>
          </p:cNvCxnSpPr>
          <p:nvPr/>
        </p:nvCxnSpPr>
        <p:spPr>
          <a:xfrm>
            <a:off x="30411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2" name="Google Shape;2882;p61"/>
          <p:cNvCxnSpPr>
            <a:stCxn id="2880" idx="2"/>
            <a:endCxn id="2883" idx="0"/>
          </p:cNvCxnSpPr>
          <p:nvPr/>
        </p:nvCxnSpPr>
        <p:spPr>
          <a:xfrm>
            <a:off x="3041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4" name="Google Shape;2884;p61"/>
          <p:cNvCxnSpPr>
            <a:stCxn id="2880" idx="2"/>
            <a:endCxn id="2885" idx="0"/>
          </p:cNvCxnSpPr>
          <p:nvPr/>
        </p:nvCxnSpPr>
        <p:spPr>
          <a:xfrm flipH="1">
            <a:off x="2964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6" name="Google Shape;2886;p61"/>
          <p:cNvCxnSpPr>
            <a:stCxn id="2880" idx="0"/>
            <a:endCxn id="2816" idx="2"/>
          </p:cNvCxnSpPr>
          <p:nvPr/>
        </p:nvCxnSpPr>
        <p:spPr>
          <a:xfrm rot="10800000">
            <a:off x="3041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7" name="Google Shape;2887;p61"/>
          <p:cNvCxnSpPr>
            <a:stCxn id="2880" idx="0"/>
            <a:endCxn id="2820" idx="2"/>
          </p:cNvCxnSpPr>
          <p:nvPr/>
        </p:nvCxnSpPr>
        <p:spPr>
          <a:xfrm flipH="1" rot="10800000">
            <a:off x="3041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8" name="Google Shape;2888;p61"/>
          <p:cNvCxnSpPr>
            <a:stCxn id="2880" idx="0"/>
            <a:endCxn id="2824" idx="2"/>
          </p:cNvCxnSpPr>
          <p:nvPr/>
        </p:nvCxnSpPr>
        <p:spPr>
          <a:xfrm flipH="1" rot="10800000">
            <a:off x="30411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9" name="Google Shape;2889;p61"/>
          <p:cNvCxnSpPr>
            <a:stCxn id="2816" idx="2"/>
            <a:endCxn id="2873" idx="0"/>
          </p:cNvCxnSpPr>
          <p:nvPr/>
        </p:nvCxnSpPr>
        <p:spPr>
          <a:xfrm>
            <a:off x="3041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0" name="Google Shape;2890;p61"/>
          <p:cNvCxnSpPr>
            <a:stCxn id="2816" idx="2"/>
            <a:endCxn id="2866" idx="0"/>
          </p:cNvCxnSpPr>
          <p:nvPr/>
        </p:nvCxnSpPr>
        <p:spPr>
          <a:xfrm>
            <a:off x="30411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1" name="Google Shape;2891;p61"/>
          <p:cNvCxnSpPr>
            <a:stCxn id="2820" idx="2"/>
            <a:endCxn id="2873" idx="0"/>
          </p:cNvCxnSpPr>
          <p:nvPr/>
        </p:nvCxnSpPr>
        <p:spPr>
          <a:xfrm>
            <a:off x="3422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2" name="Google Shape;2892;p61"/>
          <p:cNvCxnSpPr>
            <a:stCxn id="2820" idx="2"/>
            <a:endCxn id="2866" idx="0"/>
          </p:cNvCxnSpPr>
          <p:nvPr/>
        </p:nvCxnSpPr>
        <p:spPr>
          <a:xfrm>
            <a:off x="3422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3" name="Google Shape;2893;p61"/>
          <p:cNvCxnSpPr>
            <a:stCxn id="2824" idx="2"/>
            <a:endCxn id="2866" idx="0"/>
          </p:cNvCxnSpPr>
          <p:nvPr/>
        </p:nvCxnSpPr>
        <p:spPr>
          <a:xfrm>
            <a:off x="38031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4" name="Google Shape;2894;p61"/>
          <p:cNvCxnSpPr>
            <a:stCxn id="2824" idx="2"/>
            <a:endCxn id="2873" idx="0"/>
          </p:cNvCxnSpPr>
          <p:nvPr/>
        </p:nvCxnSpPr>
        <p:spPr>
          <a:xfrm flipH="1">
            <a:off x="34221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</a:t>
            </a:r>
            <a:endParaRPr/>
          </a:p>
        </p:txBody>
      </p:sp>
      <p:sp>
        <p:nvSpPr>
          <p:cNvPr id="2896" name="Google Shape;2896;p61"/>
          <p:cNvSpPr txBox="1"/>
          <p:nvPr>
            <p:ph idx="1" type="body"/>
          </p:nvPr>
        </p:nvSpPr>
        <p:spPr>
          <a:xfrm>
            <a:off x="107050" y="402200"/>
            <a:ext cx="8909700" cy="19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k</a:t>
            </a:r>
            <a:r>
              <a:rPr lang="en"/>
              <a:t>-ary fat tree has: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 pods. Each pod has </a:t>
            </a:r>
            <a:r>
              <a:rPr i="1" lang="en"/>
              <a:t>k</a:t>
            </a:r>
            <a:r>
              <a:rPr lang="en"/>
              <a:t> switches, half in each layer.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switch has </a:t>
            </a:r>
            <a:r>
              <a:rPr i="1" lang="en"/>
              <a:t>k</a:t>
            </a:r>
            <a:r>
              <a:rPr lang="en"/>
              <a:t> links, half up and half 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servers per pod.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</a:t>
            </a:r>
            <a:r>
              <a:rPr i="1" lang="en"/>
              <a:t>k</a:t>
            </a:r>
            <a:r>
              <a:rPr lang="en"/>
              <a:t>/2)</a:t>
            </a:r>
            <a:r>
              <a:rPr baseline="30000" lang="en"/>
              <a:t>2</a:t>
            </a:r>
            <a:r>
              <a:rPr lang="en"/>
              <a:t> core switches. Each has </a:t>
            </a:r>
            <a:r>
              <a:rPr i="1" lang="en"/>
              <a:t>k</a:t>
            </a:r>
            <a:r>
              <a:rPr lang="en"/>
              <a:t> links down to pods.</a:t>
            </a:r>
            <a:endParaRPr/>
          </a:p>
        </p:txBody>
      </p:sp>
      <p:sp>
        <p:nvSpPr>
          <p:cNvPr id="2881" name="Google Shape;2881;p61"/>
          <p:cNvSpPr/>
          <p:nvPr/>
        </p:nvSpPr>
        <p:spPr>
          <a:xfrm>
            <a:off x="3010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0" name="Google Shape;2880;p61"/>
          <p:cNvSpPr/>
          <p:nvPr/>
        </p:nvSpPr>
        <p:spPr>
          <a:xfrm>
            <a:off x="2968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3" name="Google Shape;2873;p61"/>
          <p:cNvSpPr/>
          <p:nvPr/>
        </p:nvSpPr>
        <p:spPr>
          <a:xfrm>
            <a:off x="3349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6" name="Google Shape;2866;p61"/>
          <p:cNvSpPr/>
          <p:nvPr/>
        </p:nvSpPr>
        <p:spPr>
          <a:xfrm>
            <a:off x="3730662" y="43120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6" name="Google Shape;2816;p61"/>
          <p:cNvSpPr/>
          <p:nvPr/>
        </p:nvSpPr>
        <p:spPr>
          <a:xfrm>
            <a:off x="2968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0" name="Google Shape;2820;p61"/>
          <p:cNvSpPr/>
          <p:nvPr/>
        </p:nvSpPr>
        <p:spPr>
          <a:xfrm>
            <a:off x="3349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4" name="Google Shape;2824;p61"/>
          <p:cNvSpPr/>
          <p:nvPr/>
        </p:nvSpPr>
        <p:spPr>
          <a:xfrm>
            <a:off x="3730662" y="3854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3" name="Google Shape;2883;p61"/>
          <p:cNvSpPr/>
          <p:nvPr/>
        </p:nvSpPr>
        <p:spPr>
          <a:xfrm>
            <a:off x="3087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5" name="Google Shape;2885;p61"/>
          <p:cNvSpPr/>
          <p:nvPr/>
        </p:nvSpPr>
        <p:spPr>
          <a:xfrm>
            <a:off x="2934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4" name="Google Shape;2874;p61"/>
          <p:cNvSpPr/>
          <p:nvPr/>
        </p:nvSpPr>
        <p:spPr>
          <a:xfrm>
            <a:off x="3391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6" name="Google Shape;2876;p61"/>
          <p:cNvSpPr/>
          <p:nvPr/>
        </p:nvSpPr>
        <p:spPr>
          <a:xfrm>
            <a:off x="3468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8" name="Google Shape;2878;p61"/>
          <p:cNvSpPr/>
          <p:nvPr/>
        </p:nvSpPr>
        <p:spPr>
          <a:xfrm>
            <a:off x="3315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7" name="Google Shape;2867;p61"/>
          <p:cNvSpPr/>
          <p:nvPr/>
        </p:nvSpPr>
        <p:spPr>
          <a:xfrm>
            <a:off x="37729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9" name="Google Shape;2869;p61"/>
          <p:cNvSpPr/>
          <p:nvPr/>
        </p:nvSpPr>
        <p:spPr>
          <a:xfrm>
            <a:off x="38491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1" name="Google Shape;2871;p61"/>
          <p:cNvSpPr/>
          <p:nvPr/>
        </p:nvSpPr>
        <p:spPr>
          <a:xfrm>
            <a:off x="3696748" y="4735300"/>
            <a:ext cx="60300" cy="603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7" name="Google Shape;2897;p61"/>
          <p:cNvCxnSpPr>
            <a:stCxn id="2898" idx="2"/>
            <a:endCxn id="2899" idx="0"/>
          </p:cNvCxnSpPr>
          <p:nvPr/>
        </p:nvCxnSpPr>
        <p:spPr>
          <a:xfrm>
            <a:off x="5022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0" name="Google Shape;2900;p61"/>
          <p:cNvCxnSpPr>
            <a:stCxn id="2898" idx="2"/>
            <a:endCxn id="2901" idx="0"/>
          </p:cNvCxnSpPr>
          <p:nvPr/>
        </p:nvCxnSpPr>
        <p:spPr>
          <a:xfrm>
            <a:off x="5022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2" name="Google Shape;2902;p61"/>
          <p:cNvCxnSpPr>
            <a:stCxn id="2898" idx="2"/>
            <a:endCxn id="2903" idx="0"/>
          </p:cNvCxnSpPr>
          <p:nvPr/>
        </p:nvCxnSpPr>
        <p:spPr>
          <a:xfrm flipH="1">
            <a:off x="4946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4" name="Google Shape;2904;p61"/>
          <p:cNvCxnSpPr>
            <a:stCxn id="2905" idx="2"/>
            <a:endCxn id="2906" idx="0"/>
          </p:cNvCxnSpPr>
          <p:nvPr/>
        </p:nvCxnSpPr>
        <p:spPr>
          <a:xfrm>
            <a:off x="4641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61"/>
          <p:cNvCxnSpPr>
            <a:stCxn id="2905" idx="2"/>
            <a:endCxn id="2908" idx="0"/>
          </p:cNvCxnSpPr>
          <p:nvPr/>
        </p:nvCxnSpPr>
        <p:spPr>
          <a:xfrm>
            <a:off x="4641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61"/>
          <p:cNvCxnSpPr>
            <a:stCxn id="2905" idx="2"/>
            <a:endCxn id="2910" idx="0"/>
          </p:cNvCxnSpPr>
          <p:nvPr/>
        </p:nvCxnSpPr>
        <p:spPr>
          <a:xfrm flipH="1">
            <a:off x="4565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1" name="Google Shape;2911;p61"/>
          <p:cNvCxnSpPr>
            <a:stCxn id="2912" idx="2"/>
            <a:endCxn id="2913" idx="0"/>
          </p:cNvCxnSpPr>
          <p:nvPr/>
        </p:nvCxnSpPr>
        <p:spPr>
          <a:xfrm>
            <a:off x="42603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4" name="Google Shape;2914;p61"/>
          <p:cNvCxnSpPr>
            <a:stCxn id="2912" idx="2"/>
            <a:endCxn id="2915" idx="0"/>
          </p:cNvCxnSpPr>
          <p:nvPr/>
        </p:nvCxnSpPr>
        <p:spPr>
          <a:xfrm>
            <a:off x="4260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6" name="Google Shape;2916;p61"/>
          <p:cNvCxnSpPr>
            <a:stCxn id="2912" idx="2"/>
            <a:endCxn id="2917" idx="0"/>
          </p:cNvCxnSpPr>
          <p:nvPr/>
        </p:nvCxnSpPr>
        <p:spPr>
          <a:xfrm flipH="1">
            <a:off x="41841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8" name="Google Shape;2918;p61"/>
          <p:cNvCxnSpPr>
            <a:stCxn id="2912" idx="0"/>
            <a:endCxn id="2828" idx="2"/>
          </p:cNvCxnSpPr>
          <p:nvPr/>
        </p:nvCxnSpPr>
        <p:spPr>
          <a:xfrm rot="10800000">
            <a:off x="4260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9" name="Google Shape;2919;p61"/>
          <p:cNvCxnSpPr>
            <a:stCxn id="2912" idx="0"/>
            <a:endCxn id="2832" idx="2"/>
          </p:cNvCxnSpPr>
          <p:nvPr/>
        </p:nvCxnSpPr>
        <p:spPr>
          <a:xfrm flipH="1" rot="10800000">
            <a:off x="4260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0" name="Google Shape;2920;p61"/>
          <p:cNvCxnSpPr>
            <a:stCxn id="2912" idx="0"/>
            <a:endCxn id="2838" idx="2"/>
          </p:cNvCxnSpPr>
          <p:nvPr/>
        </p:nvCxnSpPr>
        <p:spPr>
          <a:xfrm flipH="1" rot="10800000">
            <a:off x="42603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1" name="Google Shape;2921;p61"/>
          <p:cNvCxnSpPr>
            <a:stCxn id="2828" idx="2"/>
            <a:endCxn id="2905" idx="0"/>
          </p:cNvCxnSpPr>
          <p:nvPr/>
        </p:nvCxnSpPr>
        <p:spPr>
          <a:xfrm>
            <a:off x="4260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2" name="Google Shape;2922;p61"/>
          <p:cNvCxnSpPr>
            <a:stCxn id="2828" idx="2"/>
            <a:endCxn id="2898" idx="0"/>
          </p:cNvCxnSpPr>
          <p:nvPr/>
        </p:nvCxnSpPr>
        <p:spPr>
          <a:xfrm>
            <a:off x="42603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3" name="Google Shape;2923;p61"/>
          <p:cNvCxnSpPr>
            <a:stCxn id="2832" idx="2"/>
            <a:endCxn id="2905" idx="0"/>
          </p:cNvCxnSpPr>
          <p:nvPr/>
        </p:nvCxnSpPr>
        <p:spPr>
          <a:xfrm>
            <a:off x="4641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4" name="Google Shape;2924;p61"/>
          <p:cNvCxnSpPr>
            <a:stCxn id="2832" idx="2"/>
            <a:endCxn id="2898" idx="0"/>
          </p:cNvCxnSpPr>
          <p:nvPr/>
        </p:nvCxnSpPr>
        <p:spPr>
          <a:xfrm>
            <a:off x="4641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5" name="Google Shape;2925;p61"/>
          <p:cNvCxnSpPr>
            <a:stCxn id="2838" idx="2"/>
            <a:endCxn id="2898" idx="0"/>
          </p:cNvCxnSpPr>
          <p:nvPr/>
        </p:nvCxnSpPr>
        <p:spPr>
          <a:xfrm>
            <a:off x="50223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6" name="Google Shape;2926;p61"/>
          <p:cNvCxnSpPr>
            <a:stCxn id="2838" idx="2"/>
            <a:endCxn id="2905" idx="0"/>
          </p:cNvCxnSpPr>
          <p:nvPr/>
        </p:nvCxnSpPr>
        <p:spPr>
          <a:xfrm flipH="1">
            <a:off x="46413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3" name="Google Shape;2913;p61"/>
          <p:cNvSpPr/>
          <p:nvPr/>
        </p:nvSpPr>
        <p:spPr>
          <a:xfrm>
            <a:off x="4230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2" name="Google Shape;2912;p61"/>
          <p:cNvSpPr/>
          <p:nvPr/>
        </p:nvSpPr>
        <p:spPr>
          <a:xfrm>
            <a:off x="4187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5" name="Google Shape;2905;p61"/>
          <p:cNvSpPr/>
          <p:nvPr/>
        </p:nvSpPr>
        <p:spPr>
          <a:xfrm>
            <a:off x="4568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8" name="Google Shape;2898;p61"/>
          <p:cNvSpPr/>
          <p:nvPr/>
        </p:nvSpPr>
        <p:spPr>
          <a:xfrm>
            <a:off x="4949862" y="43120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8" name="Google Shape;2828;p61"/>
          <p:cNvSpPr/>
          <p:nvPr/>
        </p:nvSpPr>
        <p:spPr>
          <a:xfrm>
            <a:off x="4187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2" name="Google Shape;2832;p61"/>
          <p:cNvSpPr/>
          <p:nvPr/>
        </p:nvSpPr>
        <p:spPr>
          <a:xfrm>
            <a:off x="4568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8" name="Google Shape;2838;p61"/>
          <p:cNvSpPr/>
          <p:nvPr/>
        </p:nvSpPr>
        <p:spPr>
          <a:xfrm>
            <a:off x="4949862" y="3854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5" name="Google Shape;2915;p61"/>
          <p:cNvSpPr/>
          <p:nvPr/>
        </p:nvSpPr>
        <p:spPr>
          <a:xfrm>
            <a:off x="4306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7" name="Google Shape;2917;p61"/>
          <p:cNvSpPr/>
          <p:nvPr/>
        </p:nvSpPr>
        <p:spPr>
          <a:xfrm>
            <a:off x="4153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6" name="Google Shape;2906;p61"/>
          <p:cNvSpPr/>
          <p:nvPr/>
        </p:nvSpPr>
        <p:spPr>
          <a:xfrm>
            <a:off x="4611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8" name="Google Shape;2908;p61"/>
          <p:cNvSpPr/>
          <p:nvPr/>
        </p:nvSpPr>
        <p:spPr>
          <a:xfrm>
            <a:off x="4687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0" name="Google Shape;2910;p61"/>
          <p:cNvSpPr/>
          <p:nvPr/>
        </p:nvSpPr>
        <p:spPr>
          <a:xfrm>
            <a:off x="4534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9" name="Google Shape;2899;p61"/>
          <p:cNvSpPr/>
          <p:nvPr/>
        </p:nvSpPr>
        <p:spPr>
          <a:xfrm>
            <a:off x="49921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1" name="Google Shape;2901;p61"/>
          <p:cNvSpPr/>
          <p:nvPr/>
        </p:nvSpPr>
        <p:spPr>
          <a:xfrm>
            <a:off x="50683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3" name="Google Shape;2903;p61"/>
          <p:cNvSpPr/>
          <p:nvPr/>
        </p:nvSpPr>
        <p:spPr>
          <a:xfrm>
            <a:off x="4915948" y="473530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4" name="Google Shape;2784;p61"/>
          <p:cNvSpPr/>
          <p:nvPr/>
        </p:nvSpPr>
        <p:spPr>
          <a:xfrm>
            <a:off x="14484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6" name="Google Shape;2786;p61"/>
          <p:cNvSpPr/>
          <p:nvPr/>
        </p:nvSpPr>
        <p:spPr>
          <a:xfrm>
            <a:off x="20580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8" name="Google Shape;2788;p61"/>
          <p:cNvSpPr/>
          <p:nvPr/>
        </p:nvSpPr>
        <p:spPr>
          <a:xfrm>
            <a:off x="26676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1" name="Google Shape;2791;p61"/>
          <p:cNvSpPr/>
          <p:nvPr/>
        </p:nvSpPr>
        <p:spPr>
          <a:xfrm>
            <a:off x="32772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3" name="Google Shape;2793;p61"/>
          <p:cNvSpPr/>
          <p:nvPr/>
        </p:nvSpPr>
        <p:spPr>
          <a:xfrm>
            <a:off x="38868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5" name="Google Shape;2795;p61"/>
          <p:cNvSpPr/>
          <p:nvPr/>
        </p:nvSpPr>
        <p:spPr>
          <a:xfrm>
            <a:off x="44964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8" name="Google Shape;2798;p61"/>
          <p:cNvSpPr/>
          <p:nvPr/>
        </p:nvSpPr>
        <p:spPr>
          <a:xfrm>
            <a:off x="51060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0" name="Google Shape;2800;p61"/>
          <p:cNvSpPr/>
          <p:nvPr/>
        </p:nvSpPr>
        <p:spPr>
          <a:xfrm>
            <a:off x="57156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2" name="Google Shape;2802;p61"/>
          <p:cNvSpPr/>
          <p:nvPr/>
        </p:nvSpPr>
        <p:spPr>
          <a:xfrm>
            <a:off x="6325207" y="27880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7" name="Google Shape;2927;p61"/>
          <p:cNvSpPr txBox="1"/>
          <p:nvPr/>
        </p:nvSpPr>
        <p:spPr>
          <a:xfrm>
            <a:off x="31650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8" name="Google Shape;2928;p61"/>
          <p:cNvSpPr txBox="1"/>
          <p:nvPr/>
        </p:nvSpPr>
        <p:spPr>
          <a:xfrm>
            <a:off x="43842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 sz="12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9" name="Google Shape;2929;p61"/>
          <p:cNvSpPr/>
          <p:nvPr/>
        </p:nvSpPr>
        <p:spPr>
          <a:xfrm>
            <a:off x="16545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0" name="Google Shape;2930;p61"/>
          <p:cNvCxnSpPr>
            <a:stCxn id="2931" idx="2"/>
            <a:endCxn id="2932" idx="0"/>
          </p:cNvCxnSpPr>
          <p:nvPr/>
        </p:nvCxnSpPr>
        <p:spPr>
          <a:xfrm>
            <a:off x="2583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3" name="Google Shape;2933;p61"/>
          <p:cNvCxnSpPr>
            <a:stCxn id="2931" idx="2"/>
            <a:endCxn id="2934" idx="0"/>
          </p:cNvCxnSpPr>
          <p:nvPr/>
        </p:nvCxnSpPr>
        <p:spPr>
          <a:xfrm>
            <a:off x="2583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5" name="Google Shape;2935;p61"/>
          <p:cNvCxnSpPr>
            <a:stCxn id="2931" idx="2"/>
            <a:endCxn id="2936" idx="0"/>
          </p:cNvCxnSpPr>
          <p:nvPr/>
        </p:nvCxnSpPr>
        <p:spPr>
          <a:xfrm flipH="1">
            <a:off x="2507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7" name="Google Shape;2937;p61"/>
          <p:cNvCxnSpPr>
            <a:stCxn id="2938" idx="2"/>
            <a:endCxn id="2939" idx="0"/>
          </p:cNvCxnSpPr>
          <p:nvPr/>
        </p:nvCxnSpPr>
        <p:spPr>
          <a:xfrm>
            <a:off x="2202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0" name="Google Shape;2940;p61"/>
          <p:cNvCxnSpPr>
            <a:stCxn id="2938" idx="2"/>
            <a:endCxn id="2941" idx="0"/>
          </p:cNvCxnSpPr>
          <p:nvPr/>
        </p:nvCxnSpPr>
        <p:spPr>
          <a:xfrm>
            <a:off x="2202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2" name="Google Shape;2942;p61"/>
          <p:cNvCxnSpPr>
            <a:stCxn id="2938" idx="2"/>
            <a:endCxn id="2943" idx="0"/>
          </p:cNvCxnSpPr>
          <p:nvPr/>
        </p:nvCxnSpPr>
        <p:spPr>
          <a:xfrm flipH="1">
            <a:off x="2126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4" name="Google Shape;2944;p61"/>
          <p:cNvCxnSpPr>
            <a:stCxn id="2945" idx="2"/>
            <a:endCxn id="2946" idx="0"/>
          </p:cNvCxnSpPr>
          <p:nvPr/>
        </p:nvCxnSpPr>
        <p:spPr>
          <a:xfrm>
            <a:off x="18219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61"/>
          <p:cNvCxnSpPr>
            <a:stCxn id="2945" idx="2"/>
            <a:endCxn id="2948" idx="0"/>
          </p:cNvCxnSpPr>
          <p:nvPr/>
        </p:nvCxnSpPr>
        <p:spPr>
          <a:xfrm>
            <a:off x="18219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9" name="Google Shape;2949;p61"/>
          <p:cNvCxnSpPr>
            <a:stCxn id="2945" idx="2"/>
            <a:endCxn id="2950" idx="0"/>
          </p:cNvCxnSpPr>
          <p:nvPr/>
        </p:nvCxnSpPr>
        <p:spPr>
          <a:xfrm flipH="1">
            <a:off x="1745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1" name="Google Shape;2951;p61"/>
          <p:cNvCxnSpPr>
            <a:stCxn id="2945" idx="0"/>
            <a:endCxn id="2804" idx="2"/>
          </p:cNvCxnSpPr>
          <p:nvPr/>
        </p:nvCxnSpPr>
        <p:spPr>
          <a:xfrm rot="10800000">
            <a:off x="1821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2" name="Google Shape;2952;p61"/>
          <p:cNvCxnSpPr>
            <a:stCxn id="2945" idx="0"/>
            <a:endCxn id="2808" idx="2"/>
          </p:cNvCxnSpPr>
          <p:nvPr/>
        </p:nvCxnSpPr>
        <p:spPr>
          <a:xfrm flipH="1" rot="10800000">
            <a:off x="1821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3" name="Google Shape;2953;p61"/>
          <p:cNvCxnSpPr>
            <a:stCxn id="2945" idx="0"/>
            <a:endCxn id="2812" idx="2"/>
          </p:cNvCxnSpPr>
          <p:nvPr/>
        </p:nvCxnSpPr>
        <p:spPr>
          <a:xfrm flipH="1" rot="10800000">
            <a:off x="18219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4" name="Google Shape;2954;p61"/>
          <p:cNvCxnSpPr>
            <a:stCxn id="2804" idx="2"/>
            <a:endCxn id="2938" idx="0"/>
          </p:cNvCxnSpPr>
          <p:nvPr/>
        </p:nvCxnSpPr>
        <p:spPr>
          <a:xfrm>
            <a:off x="1821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5" name="Google Shape;2955;p61"/>
          <p:cNvCxnSpPr>
            <a:stCxn id="2804" idx="2"/>
            <a:endCxn id="2931" idx="0"/>
          </p:cNvCxnSpPr>
          <p:nvPr/>
        </p:nvCxnSpPr>
        <p:spPr>
          <a:xfrm>
            <a:off x="18219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6" name="Google Shape;2956;p61"/>
          <p:cNvCxnSpPr>
            <a:stCxn id="2808" idx="2"/>
            <a:endCxn id="2938" idx="0"/>
          </p:cNvCxnSpPr>
          <p:nvPr/>
        </p:nvCxnSpPr>
        <p:spPr>
          <a:xfrm>
            <a:off x="2202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7" name="Google Shape;2957;p61"/>
          <p:cNvCxnSpPr>
            <a:stCxn id="2808" idx="2"/>
            <a:endCxn id="2931" idx="0"/>
          </p:cNvCxnSpPr>
          <p:nvPr/>
        </p:nvCxnSpPr>
        <p:spPr>
          <a:xfrm>
            <a:off x="2202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8" name="Google Shape;2958;p61"/>
          <p:cNvCxnSpPr>
            <a:stCxn id="2812" idx="2"/>
            <a:endCxn id="2931" idx="0"/>
          </p:cNvCxnSpPr>
          <p:nvPr/>
        </p:nvCxnSpPr>
        <p:spPr>
          <a:xfrm>
            <a:off x="25839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9" name="Google Shape;2959;p61"/>
          <p:cNvCxnSpPr>
            <a:stCxn id="2812" idx="2"/>
            <a:endCxn id="2938" idx="0"/>
          </p:cNvCxnSpPr>
          <p:nvPr/>
        </p:nvCxnSpPr>
        <p:spPr>
          <a:xfrm flipH="1">
            <a:off x="22029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6" name="Google Shape;2946;p61"/>
          <p:cNvSpPr/>
          <p:nvPr/>
        </p:nvSpPr>
        <p:spPr>
          <a:xfrm>
            <a:off x="1791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5" name="Google Shape;2945;p61"/>
          <p:cNvSpPr/>
          <p:nvPr/>
        </p:nvSpPr>
        <p:spPr>
          <a:xfrm>
            <a:off x="1749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8" name="Google Shape;2938;p61"/>
          <p:cNvSpPr/>
          <p:nvPr/>
        </p:nvSpPr>
        <p:spPr>
          <a:xfrm>
            <a:off x="2130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61"/>
          <p:cNvSpPr/>
          <p:nvPr/>
        </p:nvSpPr>
        <p:spPr>
          <a:xfrm>
            <a:off x="2511462" y="43120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4" name="Google Shape;2804;p61"/>
          <p:cNvSpPr/>
          <p:nvPr/>
        </p:nvSpPr>
        <p:spPr>
          <a:xfrm>
            <a:off x="1749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8" name="Google Shape;2808;p61"/>
          <p:cNvSpPr/>
          <p:nvPr/>
        </p:nvSpPr>
        <p:spPr>
          <a:xfrm>
            <a:off x="2130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2" name="Google Shape;2812;p61"/>
          <p:cNvSpPr/>
          <p:nvPr/>
        </p:nvSpPr>
        <p:spPr>
          <a:xfrm>
            <a:off x="2511462" y="3854800"/>
            <a:ext cx="144900" cy="1449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8" name="Google Shape;2948;p61"/>
          <p:cNvSpPr/>
          <p:nvPr/>
        </p:nvSpPr>
        <p:spPr>
          <a:xfrm>
            <a:off x="1867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0" name="Google Shape;2950;p61"/>
          <p:cNvSpPr/>
          <p:nvPr/>
        </p:nvSpPr>
        <p:spPr>
          <a:xfrm>
            <a:off x="1715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9" name="Google Shape;2939;p61"/>
          <p:cNvSpPr/>
          <p:nvPr/>
        </p:nvSpPr>
        <p:spPr>
          <a:xfrm>
            <a:off x="2172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1" name="Google Shape;2941;p61"/>
          <p:cNvSpPr/>
          <p:nvPr/>
        </p:nvSpPr>
        <p:spPr>
          <a:xfrm>
            <a:off x="2248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3" name="Google Shape;2943;p61"/>
          <p:cNvSpPr/>
          <p:nvPr/>
        </p:nvSpPr>
        <p:spPr>
          <a:xfrm>
            <a:off x="2096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61"/>
          <p:cNvSpPr/>
          <p:nvPr/>
        </p:nvSpPr>
        <p:spPr>
          <a:xfrm>
            <a:off x="25537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61"/>
          <p:cNvSpPr/>
          <p:nvPr/>
        </p:nvSpPr>
        <p:spPr>
          <a:xfrm>
            <a:off x="26299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6" name="Google Shape;2936;p61"/>
          <p:cNvSpPr/>
          <p:nvPr/>
        </p:nvSpPr>
        <p:spPr>
          <a:xfrm>
            <a:off x="2477548" y="4735300"/>
            <a:ext cx="60300" cy="60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0" name="Google Shape;2960;p61"/>
          <p:cNvSpPr txBox="1"/>
          <p:nvPr/>
        </p:nvSpPr>
        <p:spPr>
          <a:xfrm>
            <a:off x="19458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 sz="1200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1" name="Google Shape;2961;p61"/>
          <p:cNvSpPr/>
          <p:nvPr/>
        </p:nvSpPr>
        <p:spPr>
          <a:xfrm>
            <a:off x="4353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2" name="Google Shape;2962;p61"/>
          <p:cNvCxnSpPr>
            <a:stCxn id="2963" idx="2"/>
            <a:endCxn id="2964" idx="0"/>
          </p:cNvCxnSpPr>
          <p:nvPr/>
        </p:nvCxnSpPr>
        <p:spPr>
          <a:xfrm>
            <a:off x="1364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5" name="Google Shape;2965;p61"/>
          <p:cNvCxnSpPr>
            <a:stCxn id="2963" idx="2"/>
            <a:endCxn id="2966" idx="0"/>
          </p:cNvCxnSpPr>
          <p:nvPr/>
        </p:nvCxnSpPr>
        <p:spPr>
          <a:xfrm>
            <a:off x="1364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61"/>
          <p:cNvCxnSpPr>
            <a:stCxn id="2963" idx="2"/>
            <a:endCxn id="2968" idx="0"/>
          </p:cNvCxnSpPr>
          <p:nvPr/>
        </p:nvCxnSpPr>
        <p:spPr>
          <a:xfrm flipH="1">
            <a:off x="1288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9" name="Google Shape;2969;p61"/>
          <p:cNvCxnSpPr>
            <a:stCxn id="2970" idx="2"/>
            <a:endCxn id="2971" idx="0"/>
          </p:cNvCxnSpPr>
          <p:nvPr/>
        </p:nvCxnSpPr>
        <p:spPr>
          <a:xfrm>
            <a:off x="983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2" name="Google Shape;2972;p61"/>
          <p:cNvCxnSpPr>
            <a:stCxn id="2970" idx="2"/>
            <a:endCxn id="2973" idx="0"/>
          </p:cNvCxnSpPr>
          <p:nvPr/>
        </p:nvCxnSpPr>
        <p:spPr>
          <a:xfrm>
            <a:off x="983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4" name="Google Shape;2974;p61"/>
          <p:cNvCxnSpPr>
            <a:stCxn id="2970" idx="2"/>
            <a:endCxn id="2975" idx="0"/>
          </p:cNvCxnSpPr>
          <p:nvPr/>
        </p:nvCxnSpPr>
        <p:spPr>
          <a:xfrm flipH="1">
            <a:off x="907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6" name="Google Shape;2976;p61"/>
          <p:cNvCxnSpPr>
            <a:stCxn id="2977" idx="2"/>
            <a:endCxn id="2978" idx="0"/>
          </p:cNvCxnSpPr>
          <p:nvPr/>
        </p:nvCxnSpPr>
        <p:spPr>
          <a:xfrm>
            <a:off x="602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9" name="Google Shape;2979;p61"/>
          <p:cNvCxnSpPr>
            <a:stCxn id="2977" idx="2"/>
            <a:endCxn id="2980" idx="0"/>
          </p:cNvCxnSpPr>
          <p:nvPr/>
        </p:nvCxnSpPr>
        <p:spPr>
          <a:xfrm>
            <a:off x="602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1" name="Google Shape;2981;p61"/>
          <p:cNvCxnSpPr>
            <a:stCxn id="2977" idx="2"/>
            <a:endCxn id="2982" idx="0"/>
          </p:cNvCxnSpPr>
          <p:nvPr/>
        </p:nvCxnSpPr>
        <p:spPr>
          <a:xfrm flipH="1">
            <a:off x="526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3" name="Google Shape;2983;p61"/>
          <p:cNvCxnSpPr>
            <a:stCxn id="2977" idx="0"/>
            <a:endCxn id="2783" idx="2"/>
          </p:cNvCxnSpPr>
          <p:nvPr/>
        </p:nvCxnSpPr>
        <p:spPr>
          <a:xfrm rot="10800000">
            <a:off x="602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4" name="Google Shape;2984;p61"/>
          <p:cNvCxnSpPr>
            <a:stCxn id="2977" idx="0"/>
            <a:endCxn id="2790" idx="2"/>
          </p:cNvCxnSpPr>
          <p:nvPr/>
        </p:nvCxnSpPr>
        <p:spPr>
          <a:xfrm flipH="1" rot="10800000">
            <a:off x="602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61"/>
          <p:cNvCxnSpPr>
            <a:stCxn id="2977" idx="0"/>
            <a:endCxn id="2797" idx="2"/>
          </p:cNvCxnSpPr>
          <p:nvPr/>
        </p:nvCxnSpPr>
        <p:spPr>
          <a:xfrm flipH="1" rot="10800000">
            <a:off x="602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61"/>
          <p:cNvCxnSpPr>
            <a:stCxn id="2783" idx="2"/>
            <a:endCxn id="2970" idx="0"/>
          </p:cNvCxnSpPr>
          <p:nvPr/>
        </p:nvCxnSpPr>
        <p:spPr>
          <a:xfrm>
            <a:off x="602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61"/>
          <p:cNvCxnSpPr>
            <a:stCxn id="2783" idx="2"/>
            <a:endCxn id="2963" idx="0"/>
          </p:cNvCxnSpPr>
          <p:nvPr/>
        </p:nvCxnSpPr>
        <p:spPr>
          <a:xfrm>
            <a:off x="602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8" name="Google Shape;2988;p61"/>
          <p:cNvCxnSpPr>
            <a:stCxn id="2790" idx="2"/>
            <a:endCxn id="2970" idx="0"/>
          </p:cNvCxnSpPr>
          <p:nvPr/>
        </p:nvCxnSpPr>
        <p:spPr>
          <a:xfrm>
            <a:off x="983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9" name="Google Shape;2989;p61"/>
          <p:cNvCxnSpPr>
            <a:stCxn id="2790" idx="2"/>
            <a:endCxn id="2963" idx="0"/>
          </p:cNvCxnSpPr>
          <p:nvPr/>
        </p:nvCxnSpPr>
        <p:spPr>
          <a:xfrm>
            <a:off x="983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0" name="Google Shape;2990;p61"/>
          <p:cNvCxnSpPr>
            <a:stCxn id="2797" idx="2"/>
            <a:endCxn id="2963" idx="0"/>
          </p:cNvCxnSpPr>
          <p:nvPr/>
        </p:nvCxnSpPr>
        <p:spPr>
          <a:xfrm>
            <a:off x="1364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1" name="Google Shape;2991;p61"/>
          <p:cNvCxnSpPr>
            <a:stCxn id="2797" idx="2"/>
            <a:endCxn id="2970" idx="0"/>
          </p:cNvCxnSpPr>
          <p:nvPr/>
        </p:nvCxnSpPr>
        <p:spPr>
          <a:xfrm flipH="1">
            <a:off x="983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8" name="Google Shape;2978;p61"/>
          <p:cNvSpPr/>
          <p:nvPr/>
        </p:nvSpPr>
        <p:spPr>
          <a:xfrm>
            <a:off x="572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7" name="Google Shape;2977;p61"/>
          <p:cNvSpPr/>
          <p:nvPr/>
        </p:nvSpPr>
        <p:spPr>
          <a:xfrm>
            <a:off x="530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0" name="Google Shape;2970;p61"/>
          <p:cNvSpPr/>
          <p:nvPr/>
        </p:nvSpPr>
        <p:spPr>
          <a:xfrm>
            <a:off x="911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3" name="Google Shape;2963;p61"/>
          <p:cNvSpPr/>
          <p:nvPr/>
        </p:nvSpPr>
        <p:spPr>
          <a:xfrm>
            <a:off x="1292262" y="43120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3" name="Google Shape;2783;p61"/>
          <p:cNvSpPr/>
          <p:nvPr/>
        </p:nvSpPr>
        <p:spPr>
          <a:xfrm>
            <a:off x="530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0" name="Google Shape;2790;p61"/>
          <p:cNvSpPr/>
          <p:nvPr/>
        </p:nvSpPr>
        <p:spPr>
          <a:xfrm>
            <a:off x="911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7" name="Google Shape;2797;p61"/>
          <p:cNvSpPr/>
          <p:nvPr/>
        </p:nvSpPr>
        <p:spPr>
          <a:xfrm>
            <a:off x="1292262" y="3854800"/>
            <a:ext cx="144900" cy="1449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0" name="Google Shape;2980;p61"/>
          <p:cNvSpPr/>
          <p:nvPr/>
        </p:nvSpPr>
        <p:spPr>
          <a:xfrm>
            <a:off x="648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2" name="Google Shape;2982;p61"/>
          <p:cNvSpPr/>
          <p:nvPr/>
        </p:nvSpPr>
        <p:spPr>
          <a:xfrm>
            <a:off x="496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1" name="Google Shape;2971;p61"/>
          <p:cNvSpPr/>
          <p:nvPr/>
        </p:nvSpPr>
        <p:spPr>
          <a:xfrm>
            <a:off x="953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3" name="Google Shape;2973;p61"/>
          <p:cNvSpPr/>
          <p:nvPr/>
        </p:nvSpPr>
        <p:spPr>
          <a:xfrm>
            <a:off x="1029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5" name="Google Shape;2975;p61"/>
          <p:cNvSpPr/>
          <p:nvPr/>
        </p:nvSpPr>
        <p:spPr>
          <a:xfrm>
            <a:off x="877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4" name="Google Shape;2964;p61"/>
          <p:cNvSpPr/>
          <p:nvPr/>
        </p:nvSpPr>
        <p:spPr>
          <a:xfrm>
            <a:off x="13345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6" name="Google Shape;2966;p61"/>
          <p:cNvSpPr/>
          <p:nvPr/>
        </p:nvSpPr>
        <p:spPr>
          <a:xfrm>
            <a:off x="14107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8" name="Google Shape;2968;p61"/>
          <p:cNvSpPr/>
          <p:nvPr/>
        </p:nvSpPr>
        <p:spPr>
          <a:xfrm>
            <a:off x="1258348" y="4735300"/>
            <a:ext cx="60300" cy="60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2" name="Google Shape;2992;p61"/>
          <p:cNvSpPr txBox="1"/>
          <p:nvPr/>
        </p:nvSpPr>
        <p:spPr>
          <a:xfrm>
            <a:off x="7266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 sz="1200"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3" name="Google Shape;2993;p61"/>
          <p:cNvSpPr/>
          <p:nvPr/>
        </p:nvSpPr>
        <p:spPr>
          <a:xfrm>
            <a:off x="53121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4" name="Google Shape;2994;p61"/>
          <p:cNvCxnSpPr>
            <a:stCxn id="2995" idx="2"/>
            <a:endCxn id="2996" idx="0"/>
          </p:cNvCxnSpPr>
          <p:nvPr/>
        </p:nvCxnSpPr>
        <p:spPr>
          <a:xfrm>
            <a:off x="6241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7" name="Google Shape;2997;p61"/>
          <p:cNvCxnSpPr>
            <a:stCxn id="2995" idx="2"/>
            <a:endCxn id="2998" idx="0"/>
          </p:cNvCxnSpPr>
          <p:nvPr/>
        </p:nvCxnSpPr>
        <p:spPr>
          <a:xfrm>
            <a:off x="6241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9" name="Google Shape;2999;p61"/>
          <p:cNvCxnSpPr>
            <a:stCxn id="2995" idx="2"/>
            <a:endCxn id="3000" idx="0"/>
          </p:cNvCxnSpPr>
          <p:nvPr/>
        </p:nvCxnSpPr>
        <p:spPr>
          <a:xfrm flipH="1">
            <a:off x="6165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61"/>
          <p:cNvCxnSpPr>
            <a:stCxn id="3002" idx="2"/>
            <a:endCxn id="3003" idx="0"/>
          </p:cNvCxnSpPr>
          <p:nvPr/>
        </p:nvCxnSpPr>
        <p:spPr>
          <a:xfrm>
            <a:off x="5860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4" name="Google Shape;3004;p61"/>
          <p:cNvCxnSpPr>
            <a:stCxn id="3002" idx="2"/>
            <a:endCxn id="3005" idx="0"/>
          </p:cNvCxnSpPr>
          <p:nvPr/>
        </p:nvCxnSpPr>
        <p:spPr>
          <a:xfrm>
            <a:off x="5860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6" name="Google Shape;3006;p61"/>
          <p:cNvCxnSpPr>
            <a:stCxn id="3002" idx="2"/>
            <a:endCxn id="3007" idx="0"/>
          </p:cNvCxnSpPr>
          <p:nvPr/>
        </p:nvCxnSpPr>
        <p:spPr>
          <a:xfrm flipH="1">
            <a:off x="5784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8" name="Google Shape;3008;p61"/>
          <p:cNvCxnSpPr>
            <a:stCxn id="3009" idx="2"/>
            <a:endCxn id="3010" idx="0"/>
          </p:cNvCxnSpPr>
          <p:nvPr/>
        </p:nvCxnSpPr>
        <p:spPr>
          <a:xfrm>
            <a:off x="54795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1" name="Google Shape;3011;p61"/>
          <p:cNvCxnSpPr>
            <a:stCxn id="3009" idx="2"/>
            <a:endCxn id="3012" idx="0"/>
          </p:cNvCxnSpPr>
          <p:nvPr/>
        </p:nvCxnSpPr>
        <p:spPr>
          <a:xfrm>
            <a:off x="5479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3" name="Google Shape;3013;p61"/>
          <p:cNvCxnSpPr>
            <a:stCxn id="3009" idx="2"/>
            <a:endCxn id="3014" idx="0"/>
          </p:cNvCxnSpPr>
          <p:nvPr/>
        </p:nvCxnSpPr>
        <p:spPr>
          <a:xfrm flipH="1">
            <a:off x="54033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5" name="Google Shape;3015;p61"/>
          <p:cNvCxnSpPr>
            <a:stCxn id="3009" idx="0"/>
            <a:endCxn id="2840" idx="2"/>
          </p:cNvCxnSpPr>
          <p:nvPr/>
        </p:nvCxnSpPr>
        <p:spPr>
          <a:xfrm rot="10800000">
            <a:off x="5479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6" name="Google Shape;3016;p61"/>
          <p:cNvCxnSpPr>
            <a:stCxn id="3009" idx="0"/>
            <a:endCxn id="2844" idx="2"/>
          </p:cNvCxnSpPr>
          <p:nvPr/>
        </p:nvCxnSpPr>
        <p:spPr>
          <a:xfrm flipH="1" rot="10800000">
            <a:off x="5479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7" name="Google Shape;3017;p61"/>
          <p:cNvCxnSpPr>
            <a:stCxn id="3009" idx="0"/>
            <a:endCxn id="2849" idx="2"/>
          </p:cNvCxnSpPr>
          <p:nvPr/>
        </p:nvCxnSpPr>
        <p:spPr>
          <a:xfrm flipH="1" rot="10800000">
            <a:off x="54795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8" name="Google Shape;3018;p61"/>
          <p:cNvCxnSpPr>
            <a:stCxn id="2840" idx="2"/>
            <a:endCxn id="3002" idx="0"/>
          </p:cNvCxnSpPr>
          <p:nvPr/>
        </p:nvCxnSpPr>
        <p:spPr>
          <a:xfrm>
            <a:off x="5479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9" name="Google Shape;3019;p61"/>
          <p:cNvCxnSpPr>
            <a:stCxn id="2840" idx="2"/>
            <a:endCxn id="2995" idx="0"/>
          </p:cNvCxnSpPr>
          <p:nvPr/>
        </p:nvCxnSpPr>
        <p:spPr>
          <a:xfrm>
            <a:off x="54795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0" name="Google Shape;3020;p61"/>
          <p:cNvCxnSpPr>
            <a:stCxn id="2844" idx="2"/>
            <a:endCxn id="3002" idx="0"/>
          </p:cNvCxnSpPr>
          <p:nvPr/>
        </p:nvCxnSpPr>
        <p:spPr>
          <a:xfrm>
            <a:off x="5860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1" name="Google Shape;3021;p61"/>
          <p:cNvCxnSpPr>
            <a:stCxn id="2844" idx="2"/>
            <a:endCxn id="2995" idx="0"/>
          </p:cNvCxnSpPr>
          <p:nvPr/>
        </p:nvCxnSpPr>
        <p:spPr>
          <a:xfrm>
            <a:off x="5860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2" name="Google Shape;3022;p61"/>
          <p:cNvCxnSpPr>
            <a:stCxn id="2849" idx="2"/>
            <a:endCxn id="2995" idx="0"/>
          </p:cNvCxnSpPr>
          <p:nvPr/>
        </p:nvCxnSpPr>
        <p:spPr>
          <a:xfrm>
            <a:off x="62415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3" name="Google Shape;3023;p61"/>
          <p:cNvCxnSpPr>
            <a:stCxn id="2849" idx="2"/>
            <a:endCxn id="3002" idx="0"/>
          </p:cNvCxnSpPr>
          <p:nvPr/>
        </p:nvCxnSpPr>
        <p:spPr>
          <a:xfrm flipH="1">
            <a:off x="58605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61"/>
          <p:cNvSpPr/>
          <p:nvPr/>
        </p:nvSpPr>
        <p:spPr>
          <a:xfrm>
            <a:off x="5449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9" name="Google Shape;3009;p61"/>
          <p:cNvSpPr/>
          <p:nvPr/>
        </p:nvSpPr>
        <p:spPr>
          <a:xfrm>
            <a:off x="5407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2" name="Google Shape;3002;p61"/>
          <p:cNvSpPr/>
          <p:nvPr/>
        </p:nvSpPr>
        <p:spPr>
          <a:xfrm>
            <a:off x="5788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5" name="Google Shape;2995;p61"/>
          <p:cNvSpPr/>
          <p:nvPr/>
        </p:nvSpPr>
        <p:spPr>
          <a:xfrm>
            <a:off x="6169062" y="43120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0" name="Google Shape;2840;p61"/>
          <p:cNvSpPr/>
          <p:nvPr/>
        </p:nvSpPr>
        <p:spPr>
          <a:xfrm>
            <a:off x="5407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4" name="Google Shape;2844;p61"/>
          <p:cNvSpPr/>
          <p:nvPr/>
        </p:nvSpPr>
        <p:spPr>
          <a:xfrm>
            <a:off x="5788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9" name="Google Shape;2849;p61"/>
          <p:cNvSpPr/>
          <p:nvPr/>
        </p:nvSpPr>
        <p:spPr>
          <a:xfrm>
            <a:off x="6169062" y="3854800"/>
            <a:ext cx="144900" cy="144900"/>
          </a:xfrm>
          <a:prstGeom prst="rect">
            <a:avLst/>
          </a:prstGeom>
          <a:solidFill>
            <a:srgbClr val="B4A7D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2" name="Google Shape;3012;p61"/>
          <p:cNvSpPr/>
          <p:nvPr/>
        </p:nvSpPr>
        <p:spPr>
          <a:xfrm>
            <a:off x="5525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4" name="Google Shape;3014;p61"/>
          <p:cNvSpPr/>
          <p:nvPr/>
        </p:nvSpPr>
        <p:spPr>
          <a:xfrm>
            <a:off x="5373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3" name="Google Shape;3003;p61"/>
          <p:cNvSpPr/>
          <p:nvPr/>
        </p:nvSpPr>
        <p:spPr>
          <a:xfrm>
            <a:off x="5830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5" name="Google Shape;3005;p61"/>
          <p:cNvSpPr/>
          <p:nvPr/>
        </p:nvSpPr>
        <p:spPr>
          <a:xfrm>
            <a:off x="5906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7" name="Google Shape;3007;p61"/>
          <p:cNvSpPr/>
          <p:nvPr/>
        </p:nvSpPr>
        <p:spPr>
          <a:xfrm>
            <a:off x="5754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6" name="Google Shape;2996;p61"/>
          <p:cNvSpPr/>
          <p:nvPr/>
        </p:nvSpPr>
        <p:spPr>
          <a:xfrm>
            <a:off x="62113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8" name="Google Shape;2998;p61"/>
          <p:cNvSpPr/>
          <p:nvPr/>
        </p:nvSpPr>
        <p:spPr>
          <a:xfrm>
            <a:off x="62875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0" name="Google Shape;3000;p61"/>
          <p:cNvSpPr/>
          <p:nvPr/>
        </p:nvSpPr>
        <p:spPr>
          <a:xfrm>
            <a:off x="6135148" y="4735300"/>
            <a:ext cx="60300" cy="603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4" name="Google Shape;3024;p61"/>
          <p:cNvSpPr txBox="1"/>
          <p:nvPr/>
        </p:nvSpPr>
        <p:spPr>
          <a:xfrm>
            <a:off x="56034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 5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5" name="Google Shape;3025;p61"/>
          <p:cNvSpPr/>
          <p:nvPr/>
        </p:nvSpPr>
        <p:spPr>
          <a:xfrm>
            <a:off x="6531331" y="378112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6" name="Google Shape;3026;p61"/>
          <p:cNvCxnSpPr>
            <a:stCxn id="3027" idx="2"/>
            <a:endCxn id="3028" idx="0"/>
          </p:cNvCxnSpPr>
          <p:nvPr/>
        </p:nvCxnSpPr>
        <p:spPr>
          <a:xfrm>
            <a:off x="7460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61"/>
          <p:cNvCxnSpPr>
            <a:stCxn id="3027" idx="2"/>
            <a:endCxn id="3030" idx="0"/>
          </p:cNvCxnSpPr>
          <p:nvPr/>
        </p:nvCxnSpPr>
        <p:spPr>
          <a:xfrm>
            <a:off x="7460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1" name="Google Shape;3031;p61"/>
          <p:cNvCxnSpPr>
            <a:stCxn id="3027" idx="2"/>
            <a:endCxn id="3032" idx="0"/>
          </p:cNvCxnSpPr>
          <p:nvPr/>
        </p:nvCxnSpPr>
        <p:spPr>
          <a:xfrm flipH="1">
            <a:off x="7384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3" name="Google Shape;3033;p61"/>
          <p:cNvCxnSpPr>
            <a:stCxn id="3034" idx="2"/>
            <a:endCxn id="3035" idx="0"/>
          </p:cNvCxnSpPr>
          <p:nvPr/>
        </p:nvCxnSpPr>
        <p:spPr>
          <a:xfrm>
            <a:off x="7079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6" name="Google Shape;3036;p61"/>
          <p:cNvCxnSpPr>
            <a:stCxn id="3034" idx="2"/>
            <a:endCxn id="3037" idx="0"/>
          </p:cNvCxnSpPr>
          <p:nvPr/>
        </p:nvCxnSpPr>
        <p:spPr>
          <a:xfrm>
            <a:off x="7079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8" name="Google Shape;3038;p61"/>
          <p:cNvCxnSpPr>
            <a:stCxn id="3034" idx="2"/>
            <a:endCxn id="3039" idx="0"/>
          </p:cNvCxnSpPr>
          <p:nvPr/>
        </p:nvCxnSpPr>
        <p:spPr>
          <a:xfrm flipH="1">
            <a:off x="7003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0" name="Google Shape;3040;p61"/>
          <p:cNvCxnSpPr>
            <a:stCxn id="3041" idx="2"/>
            <a:endCxn id="3042" idx="0"/>
          </p:cNvCxnSpPr>
          <p:nvPr/>
        </p:nvCxnSpPr>
        <p:spPr>
          <a:xfrm>
            <a:off x="6698712" y="445690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3" name="Google Shape;3043;p61"/>
          <p:cNvCxnSpPr>
            <a:stCxn id="3041" idx="2"/>
            <a:endCxn id="3044" idx="0"/>
          </p:cNvCxnSpPr>
          <p:nvPr/>
        </p:nvCxnSpPr>
        <p:spPr>
          <a:xfrm>
            <a:off x="66987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5" name="Google Shape;3045;p61"/>
          <p:cNvCxnSpPr>
            <a:stCxn id="3041" idx="2"/>
            <a:endCxn id="3046" idx="0"/>
          </p:cNvCxnSpPr>
          <p:nvPr/>
        </p:nvCxnSpPr>
        <p:spPr>
          <a:xfrm flipH="1">
            <a:off x="6622512" y="445690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7" name="Google Shape;3047;p61"/>
          <p:cNvCxnSpPr>
            <a:stCxn id="3041" idx="0"/>
            <a:endCxn id="2852" idx="2"/>
          </p:cNvCxnSpPr>
          <p:nvPr/>
        </p:nvCxnSpPr>
        <p:spPr>
          <a:xfrm rot="10800000">
            <a:off x="6698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8" name="Google Shape;3048;p61"/>
          <p:cNvCxnSpPr>
            <a:stCxn id="3041" idx="0"/>
            <a:endCxn id="2857" idx="2"/>
          </p:cNvCxnSpPr>
          <p:nvPr/>
        </p:nvCxnSpPr>
        <p:spPr>
          <a:xfrm flipH="1" rot="10800000">
            <a:off x="6698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9" name="Google Shape;3049;p61"/>
          <p:cNvCxnSpPr>
            <a:stCxn id="3041" idx="0"/>
            <a:endCxn id="2860" idx="2"/>
          </p:cNvCxnSpPr>
          <p:nvPr/>
        </p:nvCxnSpPr>
        <p:spPr>
          <a:xfrm flipH="1" rot="10800000">
            <a:off x="6698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0" name="Google Shape;3050;p61"/>
          <p:cNvCxnSpPr>
            <a:stCxn id="2852" idx="2"/>
            <a:endCxn id="3034" idx="0"/>
          </p:cNvCxnSpPr>
          <p:nvPr/>
        </p:nvCxnSpPr>
        <p:spPr>
          <a:xfrm>
            <a:off x="6698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1" name="Google Shape;3051;p61"/>
          <p:cNvCxnSpPr>
            <a:stCxn id="2852" idx="2"/>
            <a:endCxn id="3027" idx="0"/>
          </p:cNvCxnSpPr>
          <p:nvPr/>
        </p:nvCxnSpPr>
        <p:spPr>
          <a:xfrm>
            <a:off x="6698712" y="399970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2" name="Google Shape;3052;p61"/>
          <p:cNvCxnSpPr>
            <a:stCxn id="2857" idx="2"/>
            <a:endCxn id="3034" idx="0"/>
          </p:cNvCxnSpPr>
          <p:nvPr/>
        </p:nvCxnSpPr>
        <p:spPr>
          <a:xfrm>
            <a:off x="7079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3" name="Google Shape;3053;p61"/>
          <p:cNvCxnSpPr>
            <a:stCxn id="2857" idx="2"/>
            <a:endCxn id="3027" idx="0"/>
          </p:cNvCxnSpPr>
          <p:nvPr/>
        </p:nvCxnSpPr>
        <p:spPr>
          <a:xfrm>
            <a:off x="7079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4" name="Google Shape;3054;p61"/>
          <p:cNvCxnSpPr>
            <a:stCxn id="2860" idx="2"/>
            <a:endCxn id="3027" idx="0"/>
          </p:cNvCxnSpPr>
          <p:nvPr/>
        </p:nvCxnSpPr>
        <p:spPr>
          <a:xfrm>
            <a:off x="7460712" y="39997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5" name="Google Shape;3055;p61"/>
          <p:cNvCxnSpPr>
            <a:stCxn id="2860" idx="2"/>
            <a:endCxn id="3034" idx="0"/>
          </p:cNvCxnSpPr>
          <p:nvPr/>
        </p:nvCxnSpPr>
        <p:spPr>
          <a:xfrm flipH="1">
            <a:off x="7079712" y="399970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2" name="Google Shape;3042;p61"/>
          <p:cNvSpPr/>
          <p:nvPr/>
        </p:nvSpPr>
        <p:spPr>
          <a:xfrm>
            <a:off x="6668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1" name="Google Shape;3041;p61"/>
          <p:cNvSpPr/>
          <p:nvPr/>
        </p:nvSpPr>
        <p:spPr>
          <a:xfrm>
            <a:off x="6626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4" name="Google Shape;3034;p61"/>
          <p:cNvSpPr/>
          <p:nvPr/>
        </p:nvSpPr>
        <p:spPr>
          <a:xfrm>
            <a:off x="7007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7" name="Google Shape;3027;p61"/>
          <p:cNvSpPr/>
          <p:nvPr/>
        </p:nvSpPr>
        <p:spPr>
          <a:xfrm>
            <a:off x="7388262" y="43120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2" name="Google Shape;2852;p61"/>
          <p:cNvSpPr/>
          <p:nvPr/>
        </p:nvSpPr>
        <p:spPr>
          <a:xfrm>
            <a:off x="6626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61"/>
          <p:cNvSpPr/>
          <p:nvPr/>
        </p:nvSpPr>
        <p:spPr>
          <a:xfrm>
            <a:off x="7007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0" name="Google Shape;2860;p61"/>
          <p:cNvSpPr/>
          <p:nvPr/>
        </p:nvSpPr>
        <p:spPr>
          <a:xfrm>
            <a:off x="7388262" y="3854800"/>
            <a:ext cx="144900" cy="1449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4" name="Google Shape;3044;p61"/>
          <p:cNvSpPr/>
          <p:nvPr/>
        </p:nvSpPr>
        <p:spPr>
          <a:xfrm>
            <a:off x="6744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6" name="Google Shape;3046;p61"/>
          <p:cNvSpPr/>
          <p:nvPr/>
        </p:nvSpPr>
        <p:spPr>
          <a:xfrm>
            <a:off x="6592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5" name="Google Shape;3035;p61"/>
          <p:cNvSpPr/>
          <p:nvPr/>
        </p:nvSpPr>
        <p:spPr>
          <a:xfrm>
            <a:off x="7049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7" name="Google Shape;3037;p61"/>
          <p:cNvSpPr/>
          <p:nvPr/>
        </p:nvSpPr>
        <p:spPr>
          <a:xfrm>
            <a:off x="7125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9" name="Google Shape;3039;p61"/>
          <p:cNvSpPr/>
          <p:nvPr/>
        </p:nvSpPr>
        <p:spPr>
          <a:xfrm>
            <a:off x="6973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8" name="Google Shape;3028;p61"/>
          <p:cNvSpPr/>
          <p:nvPr/>
        </p:nvSpPr>
        <p:spPr>
          <a:xfrm>
            <a:off x="74305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0" name="Google Shape;3030;p61"/>
          <p:cNvSpPr/>
          <p:nvPr/>
        </p:nvSpPr>
        <p:spPr>
          <a:xfrm>
            <a:off x="75067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2" name="Google Shape;3032;p61"/>
          <p:cNvSpPr/>
          <p:nvPr/>
        </p:nvSpPr>
        <p:spPr>
          <a:xfrm>
            <a:off x="7354348" y="4735300"/>
            <a:ext cx="60300" cy="60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6" name="Google Shape;3056;p61"/>
          <p:cNvSpPr txBox="1"/>
          <p:nvPr/>
        </p:nvSpPr>
        <p:spPr>
          <a:xfrm>
            <a:off x="6822631" y="4851225"/>
            <a:ext cx="521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Pod 6</a:t>
            </a:r>
            <a:endParaRPr sz="12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7" name="Google Shape;3057;p61"/>
          <p:cNvSpPr txBox="1"/>
          <p:nvPr/>
        </p:nvSpPr>
        <p:spPr>
          <a:xfrm>
            <a:off x="7848650" y="4264450"/>
            <a:ext cx="4383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Edge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8" name="Google Shape;3058;p61"/>
          <p:cNvSpPr txBox="1"/>
          <p:nvPr/>
        </p:nvSpPr>
        <p:spPr>
          <a:xfrm>
            <a:off x="7848650" y="4851225"/>
            <a:ext cx="4815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= 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61"/>
          <p:cNvSpPr txBox="1"/>
          <p:nvPr/>
        </p:nvSpPr>
        <p:spPr>
          <a:xfrm>
            <a:off x="7848650" y="3807250"/>
            <a:ext cx="912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Aggregation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0" name="Google Shape;3060;p61"/>
          <p:cNvSpPr txBox="1"/>
          <p:nvPr/>
        </p:nvSpPr>
        <p:spPr>
          <a:xfrm>
            <a:off x="7848650" y="2740450"/>
            <a:ext cx="4080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Bisection Bandwidth</a:t>
            </a:r>
            <a:endParaRPr/>
          </a:p>
        </p:txBody>
      </p:sp>
      <p:sp>
        <p:nvSpPr>
          <p:cNvPr id="3066" name="Google Shape;3066;p62"/>
          <p:cNvSpPr txBox="1"/>
          <p:nvPr>
            <p:ph idx="1" type="body"/>
          </p:nvPr>
        </p:nvSpPr>
        <p:spPr>
          <a:xfrm>
            <a:off x="107050" y="402200"/>
            <a:ext cx="89097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Achieves full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host in left half has a dedicated path to each host in right half.</a:t>
            </a:r>
            <a:endParaRPr/>
          </a:p>
        </p:txBody>
      </p:sp>
      <p:sp>
        <p:nvSpPr>
          <p:cNvPr id="3067" name="Google Shape;3067;p62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8" name="Google Shape;3068;p62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9" name="Google Shape;3069;p62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0" name="Google Shape;3070;p62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71" name="Google Shape;3071;p62"/>
          <p:cNvCxnSpPr>
            <a:stCxn id="3072" idx="2"/>
            <a:endCxn id="3073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4" name="Google Shape;3074;p62"/>
          <p:cNvCxnSpPr>
            <a:stCxn id="3072" idx="2"/>
            <a:endCxn id="3075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6" name="Google Shape;3076;p62"/>
          <p:cNvCxnSpPr>
            <a:stCxn id="3072" idx="2"/>
            <a:endCxn id="3077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8" name="Google Shape;3078;p62"/>
          <p:cNvCxnSpPr>
            <a:stCxn id="3072" idx="2"/>
            <a:endCxn id="3079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0" name="Google Shape;3080;p62"/>
          <p:cNvCxnSpPr>
            <a:stCxn id="3081" idx="2"/>
            <a:endCxn id="3073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2" name="Google Shape;3082;p62"/>
          <p:cNvCxnSpPr>
            <a:stCxn id="3081" idx="2"/>
            <a:endCxn id="3075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3" name="Google Shape;3083;p62"/>
          <p:cNvCxnSpPr>
            <a:stCxn id="3081" idx="2"/>
            <a:endCxn id="3077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4" name="Google Shape;3084;p62"/>
          <p:cNvCxnSpPr>
            <a:stCxn id="3081" idx="2"/>
            <a:endCxn id="3079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5" name="Google Shape;3085;p62"/>
          <p:cNvCxnSpPr>
            <a:stCxn id="3086" idx="2"/>
            <a:endCxn id="3087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8" name="Google Shape;3088;p62"/>
          <p:cNvCxnSpPr>
            <a:stCxn id="3086" idx="2"/>
            <a:endCxn id="3089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0" name="Google Shape;3090;p62"/>
          <p:cNvCxnSpPr>
            <a:stCxn id="3086" idx="2"/>
            <a:endCxn id="3091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2" name="Google Shape;3092;p62"/>
          <p:cNvCxnSpPr>
            <a:stCxn id="3086" idx="2"/>
            <a:endCxn id="3093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4" name="Google Shape;3094;p62"/>
          <p:cNvCxnSpPr>
            <a:stCxn id="3095" idx="2"/>
            <a:endCxn id="3087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6" name="Google Shape;3096;p62"/>
          <p:cNvCxnSpPr>
            <a:stCxn id="3095" idx="2"/>
            <a:endCxn id="3089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7" name="Google Shape;3097;p62"/>
          <p:cNvCxnSpPr>
            <a:stCxn id="3095" idx="2"/>
            <a:endCxn id="3091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8" name="Google Shape;3098;p62"/>
          <p:cNvCxnSpPr>
            <a:stCxn id="3095" idx="2"/>
            <a:endCxn id="3093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9" name="Google Shape;3099;p62"/>
          <p:cNvCxnSpPr>
            <a:stCxn id="3100" idx="0"/>
            <a:endCxn id="3087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1" name="Google Shape;3101;p62"/>
          <p:cNvCxnSpPr>
            <a:stCxn id="3073" idx="2"/>
            <a:endCxn id="3102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3" name="Google Shape;3103;p62"/>
          <p:cNvCxnSpPr>
            <a:stCxn id="3073" idx="2"/>
            <a:endCxn id="3100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4" name="Google Shape;3104;p62"/>
          <p:cNvCxnSpPr>
            <a:stCxn id="3087" idx="2"/>
            <a:endCxn id="3102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5" name="Google Shape;3105;p62"/>
          <p:cNvCxnSpPr>
            <a:stCxn id="3075" idx="2"/>
            <a:endCxn id="3106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7" name="Google Shape;3107;p62"/>
          <p:cNvCxnSpPr>
            <a:stCxn id="3108" idx="0"/>
            <a:endCxn id="3089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62"/>
          <p:cNvCxnSpPr>
            <a:endCxn id="3108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0" name="Google Shape;3110;p62"/>
          <p:cNvCxnSpPr>
            <a:stCxn id="3089" idx="2"/>
            <a:endCxn id="3106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62"/>
          <p:cNvCxnSpPr>
            <a:stCxn id="3077" idx="2"/>
            <a:endCxn id="3112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62"/>
          <p:cNvCxnSpPr>
            <a:stCxn id="3077" idx="2"/>
            <a:endCxn id="3114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5" name="Google Shape;3115;p62"/>
          <p:cNvCxnSpPr>
            <a:stCxn id="3114" idx="0"/>
            <a:endCxn id="3091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6" name="Google Shape;3116;p62"/>
          <p:cNvCxnSpPr>
            <a:stCxn id="3091" idx="2"/>
            <a:endCxn id="3112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7" name="Google Shape;3117;p62"/>
          <p:cNvCxnSpPr>
            <a:stCxn id="3079" idx="2"/>
            <a:endCxn id="3118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9" name="Google Shape;3119;p62"/>
          <p:cNvCxnSpPr>
            <a:stCxn id="3120" idx="0"/>
            <a:endCxn id="3093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1" name="Google Shape;3121;p62"/>
          <p:cNvCxnSpPr>
            <a:stCxn id="3079" idx="2"/>
            <a:endCxn id="3120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2" name="Google Shape;3122;p62"/>
          <p:cNvCxnSpPr>
            <a:stCxn id="3093" idx="2"/>
            <a:endCxn id="3118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3" name="Google Shape;3123;p62"/>
          <p:cNvCxnSpPr>
            <a:stCxn id="3100" idx="2"/>
            <a:endCxn id="3124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5" name="Google Shape;3125;p62"/>
          <p:cNvCxnSpPr>
            <a:stCxn id="3100" idx="2"/>
            <a:endCxn id="3126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7" name="Google Shape;3127;p62"/>
          <p:cNvCxnSpPr>
            <a:stCxn id="3102" idx="2"/>
            <a:endCxn id="3128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9" name="Google Shape;3129;p62"/>
          <p:cNvCxnSpPr>
            <a:stCxn id="3102" idx="2"/>
            <a:endCxn id="3130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1" name="Google Shape;3131;p62"/>
          <p:cNvCxnSpPr>
            <a:stCxn id="3108" idx="2"/>
            <a:endCxn id="3132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3" name="Google Shape;3133;p62"/>
          <p:cNvCxnSpPr>
            <a:stCxn id="3108" idx="2"/>
            <a:endCxn id="3134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5" name="Google Shape;3135;p62"/>
          <p:cNvCxnSpPr>
            <a:stCxn id="3106" idx="2"/>
            <a:endCxn id="3136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7" name="Google Shape;3137;p62"/>
          <p:cNvCxnSpPr>
            <a:stCxn id="3106" idx="2"/>
            <a:endCxn id="3138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9" name="Google Shape;3139;p62"/>
          <p:cNvCxnSpPr>
            <a:stCxn id="3114" idx="2"/>
            <a:endCxn id="3140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1" name="Google Shape;3141;p62"/>
          <p:cNvCxnSpPr>
            <a:stCxn id="3114" idx="2"/>
            <a:endCxn id="3142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3" name="Google Shape;3143;p62"/>
          <p:cNvCxnSpPr>
            <a:stCxn id="3112" idx="2"/>
            <a:endCxn id="3144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5" name="Google Shape;3145;p62"/>
          <p:cNvCxnSpPr>
            <a:stCxn id="3112" idx="2"/>
            <a:endCxn id="3146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7" name="Google Shape;3147;p62"/>
          <p:cNvCxnSpPr>
            <a:stCxn id="3120" idx="2"/>
            <a:endCxn id="3148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62"/>
          <p:cNvCxnSpPr>
            <a:stCxn id="3120" idx="2"/>
            <a:endCxn id="3150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1" name="Google Shape;3151;p62"/>
          <p:cNvCxnSpPr>
            <a:stCxn id="3118" idx="2"/>
            <a:endCxn id="3152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62"/>
          <p:cNvCxnSpPr>
            <a:stCxn id="3118" idx="2"/>
            <a:endCxn id="3154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5" name="Google Shape;3155;p62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6" name="Google Shape;3156;p62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62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8" name="Google Shape;3158;p62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9" name="Google Shape;3159;p62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0" name="Google Shape;3160;p62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62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2" name="Google Shape;3162;p62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3" name="Google Shape;3163;p62"/>
          <p:cNvCxnSpPr>
            <a:stCxn id="3072" idx="2"/>
            <a:endCxn id="3073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4" name="Google Shape;3164;p62"/>
          <p:cNvCxnSpPr>
            <a:stCxn id="3072" idx="2"/>
            <a:endCxn id="3075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5" name="Google Shape;3165;p62"/>
          <p:cNvCxnSpPr>
            <a:stCxn id="3072" idx="2"/>
            <a:endCxn id="3077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6" name="Google Shape;3166;p62"/>
          <p:cNvCxnSpPr>
            <a:stCxn id="3072" idx="2"/>
            <a:endCxn id="3079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7" name="Google Shape;3167;p62"/>
          <p:cNvCxnSpPr>
            <a:stCxn id="3081" idx="2"/>
            <a:endCxn id="3073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8" name="Google Shape;3168;p62"/>
          <p:cNvCxnSpPr>
            <a:stCxn id="3081" idx="2"/>
            <a:endCxn id="3075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9" name="Google Shape;3169;p62"/>
          <p:cNvCxnSpPr>
            <a:stCxn id="3081" idx="2"/>
            <a:endCxn id="3077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0" name="Google Shape;3170;p62"/>
          <p:cNvCxnSpPr>
            <a:stCxn id="3081" idx="2"/>
            <a:endCxn id="3079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1" name="Google Shape;3171;p62"/>
          <p:cNvCxnSpPr>
            <a:stCxn id="3086" idx="2"/>
            <a:endCxn id="3087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2" name="Google Shape;3172;p62"/>
          <p:cNvCxnSpPr>
            <a:stCxn id="3086" idx="2"/>
            <a:endCxn id="3089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3" name="Google Shape;3173;p62"/>
          <p:cNvCxnSpPr>
            <a:stCxn id="3086" idx="2"/>
            <a:endCxn id="3091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4" name="Google Shape;3174;p62"/>
          <p:cNvCxnSpPr>
            <a:stCxn id="3086" idx="2"/>
            <a:endCxn id="3093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5" name="Google Shape;3175;p62"/>
          <p:cNvCxnSpPr>
            <a:stCxn id="3095" idx="2"/>
            <a:endCxn id="3087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6" name="Google Shape;3176;p62"/>
          <p:cNvCxnSpPr>
            <a:stCxn id="3095" idx="2"/>
            <a:endCxn id="3089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7" name="Google Shape;3177;p62"/>
          <p:cNvCxnSpPr>
            <a:stCxn id="3095" idx="2"/>
            <a:endCxn id="3091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8" name="Google Shape;3178;p62"/>
          <p:cNvCxnSpPr>
            <a:stCxn id="3095" idx="2"/>
            <a:endCxn id="3093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2" name="Google Shape;3072;p62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1" name="Google Shape;3081;p62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6" name="Google Shape;3086;p62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5" name="Google Shape;3095;p62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79" name="Google Shape;3179;p62"/>
          <p:cNvCxnSpPr>
            <a:stCxn id="3100" idx="0"/>
            <a:endCxn id="3087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0" name="Google Shape;3180;p62"/>
          <p:cNvCxnSpPr>
            <a:stCxn id="3073" idx="2"/>
            <a:endCxn id="3102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1" name="Google Shape;3181;p62"/>
          <p:cNvCxnSpPr>
            <a:stCxn id="3073" idx="2"/>
            <a:endCxn id="3100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2" name="Google Shape;3182;p62"/>
          <p:cNvCxnSpPr>
            <a:stCxn id="3087" idx="2"/>
            <a:endCxn id="3102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3" name="Google Shape;3183;p62"/>
          <p:cNvCxnSpPr>
            <a:stCxn id="3075" idx="2"/>
            <a:endCxn id="3106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4" name="Google Shape;3184;p62"/>
          <p:cNvCxnSpPr>
            <a:stCxn id="3108" idx="0"/>
            <a:endCxn id="3089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5" name="Google Shape;3185;p62"/>
          <p:cNvCxnSpPr>
            <a:stCxn id="3075" idx="2"/>
            <a:endCxn id="3108" idx="0"/>
          </p:cNvCxnSpPr>
          <p:nvPr/>
        </p:nvCxnSpPr>
        <p:spPr>
          <a:xfrm>
            <a:off x="2571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6" name="Google Shape;3186;p62"/>
          <p:cNvCxnSpPr>
            <a:stCxn id="3089" idx="2"/>
            <a:endCxn id="3106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7" name="Google Shape;3187;p62"/>
          <p:cNvCxnSpPr>
            <a:stCxn id="3077" idx="2"/>
            <a:endCxn id="3112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8" name="Google Shape;3188;p62"/>
          <p:cNvCxnSpPr>
            <a:stCxn id="3077" idx="2"/>
            <a:endCxn id="3114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9" name="Google Shape;3189;p62"/>
          <p:cNvCxnSpPr>
            <a:stCxn id="3114" idx="0"/>
            <a:endCxn id="3091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0" name="Google Shape;3190;p62"/>
          <p:cNvCxnSpPr>
            <a:stCxn id="3091" idx="2"/>
            <a:endCxn id="3112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1" name="Google Shape;3191;p62"/>
          <p:cNvCxnSpPr>
            <a:stCxn id="3079" idx="2"/>
            <a:endCxn id="3118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62"/>
          <p:cNvCxnSpPr>
            <a:stCxn id="3120" idx="0"/>
            <a:endCxn id="3093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62"/>
          <p:cNvCxnSpPr>
            <a:stCxn id="3079" idx="2"/>
            <a:endCxn id="3120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62"/>
          <p:cNvCxnSpPr>
            <a:stCxn id="3093" idx="2"/>
            <a:endCxn id="3118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3" name="Google Shape;3073;p62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7" name="Google Shape;3087;p62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5" name="Google Shape;3075;p62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9" name="Google Shape;3089;p62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7" name="Google Shape;3077;p62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1" name="Google Shape;3091;p62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9" name="Google Shape;3079;p62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3" name="Google Shape;3093;p62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5" name="Google Shape;3195;p62"/>
          <p:cNvCxnSpPr>
            <a:stCxn id="3100" idx="2"/>
            <a:endCxn id="3124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6" name="Google Shape;3196;p62"/>
          <p:cNvCxnSpPr>
            <a:stCxn id="3100" idx="2"/>
            <a:endCxn id="3126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7" name="Google Shape;3197;p62"/>
          <p:cNvCxnSpPr>
            <a:stCxn id="3102" idx="2"/>
            <a:endCxn id="3128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8" name="Google Shape;3198;p62"/>
          <p:cNvCxnSpPr>
            <a:stCxn id="3102" idx="2"/>
            <a:endCxn id="3130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9" name="Google Shape;3199;p62"/>
          <p:cNvCxnSpPr>
            <a:stCxn id="3108" idx="2"/>
            <a:endCxn id="3132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0" name="Google Shape;3200;p62"/>
          <p:cNvCxnSpPr>
            <a:stCxn id="3108" idx="2"/>
            <a:endCxn id="3134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1" name="Google Shape;3201;p62"/>
          <p:cNvCxnSpPr>
            <a:stCxn id="3106" idx="2"/>
            <a:endCxn id="3136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2" name="Google Shape;3202;p62"/>
          <p:cNvCxnSpPr>
            <a:stCxn id="3106" idx="2"/>
            <a:endCxn id="3138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3" name="Google Shape;3203;p62"/>
          <p:cNvCxnSpPr>
            <a:stCxn id="3114" idx="2"/>
            <a:endCxn id="3140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4" name="Google Shape;3204;p62"/>
          <p:cNvCxnSpPr>
            <a:stCxn id="3114" idx="2"/>
            <a:endCxn id="3142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5" name="Google Shape;3205;p62"/>
          <p:cNvCxnSpPr>
            <a:stCxn id="3112" idx="2"/>
            <a:endCxn id="3144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6" name="Google Shape;3206;p62"/>
          <p:cNvCxnSpPr>
            <a:stCxn id="3112" idx="2"/>
            <a:endCxn id="3146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7" name="Google Shape;3207;p62"/>
          <p:cNvCxnSpPr>
            <a:stCxn id="3120" idx="2"/>
            <a:endCxn id="3148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8" name="Google Shape;3208;p62"/>
          <p:cNvCxnSpPr>
            <a:stCxn id="3120" idx="2"/>
            <a:endCxn id="3150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9" name="Google Shape;3209;p62"/>
          <p:cNvCxnSpPr>
            <a:stCxn id="3118" idx="2"/>
            <a:endCxn id="3152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0" name="Google Shape;3210;p62"/>
          <p:cNvCxnSpPr>
            <a:stCxn id="3118" idx="2"/>
            <a:endCxn id="3154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4" name="Google Shape;3124;p62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6" name="Google Shape;3126;p62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0" name="Google Shape;3100;p62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8" name="Google Shape;3128;p62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0" name="Google Shape;3130;p62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2" name="Google Shape;3102;p62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2" name="Google Shape;3132;p62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4" name="Google Shape;3134;p62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8" name="Google Shape;3108;p62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6" name="Google Shape;3136;p62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62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6" name="Google Shape;3106;p62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0" name="Google Shape;3140;p62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2" name="Google Shape;3142;p62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4" name="Google Shape;3114;p62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62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62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2" name="Google Shape;3112;p62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8" name="Google Shape;3148;p62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62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62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4" name="Google Shape;3154;p62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0" name="Google Shape;3120;p62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62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5278113" y="2872725"/>
            <a:ext cx="2806200" cy="20643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Datacenter?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07050" y="402200"/>
            <a:ext cx="8909700" cy="17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reality: Large applications (e.g. YouTube, Facebook) are hosted in </a:t>
            </a:r>
            <a:r>
              <a:rPr b="1" lang="en"/>
              <a:t>datacenters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Datacenter: A building of inter-connected machines, hosting applications.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goal: How do we build network infrastructure to connect machines in the datacenter?</a:t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27"/>
          <p:cNvCxnSpPr>
            <a:stCxn id="185" idx="6"/>
            <a:endCxn id="184" idx="1"/>
          </p:cNvCxnSpPr>
          <p:nvPr/>
        </p:nvCxnSpPr>
        <p:spPr>
          <a:xfrm>
            <a:off x="1306925" y="3802875"/>
            <a:ext cx="93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7"/>
          <p:cNvCxnSpPr>
            <a:stCxn id="184" idx="3"/>
            <a:endCxn id="188" idx="1"/>
          </p:cNvCxnSpPr>
          <p:nvPr/>
        </p:nvCxnSpPr>
        <p:spPr>
          <a:xfrm>
            <a:off x="2526138" y="3802875"/>
            <a:ext cx="314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" name="Google Shape;188;p27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6340038" y="30507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6340038" y="36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6340038" y="42699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7074438" y="30507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7"/>
          <p:cNvCxnSpPr>
            <a:stCxn id="190" idx="3"/>
            <a:endCxn id="193" idx="2"/>
          </p:cNvCxnSpPr>
          <p:nvPr/>
        </p:nvCxnSpPr>
        <p:spPr>
          <a:xfrm flipH="1" rot="10800000">
            <a:off x="6625038" y="3796576"/>
            <a:ext cx="449400" cy="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7"/>
          <p:cNvSpPr/>
          <p:nvPr/>
        </p:nvSpPr>
        <p:spPr>
          <a:xfrm>
            <a:off x="7074438" y="42699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7"/>
          <p:cNvCxnSpPr>
            <a:stCxn id="191" idx="3"/>
            <a:endCxn id="195" idx="2"/>
          </p:cNvCxnSpPr>
          <p:nvPr/>
        </p:nvCxnSpPr>
        <p:spPr>
          <a:xfrm>
            <a:off x="6625038" y="4412476"/>
            <a:ext cx="44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>
            <a:stCxn id="190" idx="3"/>
            <a:endCxn id="195" idx="2"/>
          </p:cNvCxnSpPr>
          <p:nvPr/>
        </p:nvCxnSpPr>
        <p:spPr>
          <a:xfrm>
            <a:off x="6625038" y="3802876"/>
            <a:ext cx="4494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>
            <a:stCxn id="189" idx="3"/>
            <a:endCxn id="195" idx="2"/>
          </p:cNvCxnSpPr>
          <p:nvPr/>
        </p:nvCxnSpPr>
        <p:spPr>
          <a:xfrm>
            <a:off x="6625038" y="3193276"/>
            <a:ext cx="449400" cy="121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/>
          <p:cNvCxnSpPr>
            <a:stCxn id="193" idx="2"/>
            <a:endCxn id="191" idx="3"/>
          </p:cNvCxnSpPr>
          <p:nvPr/>
        </p:nvCxnSpPr>
        <p:spPr>
          <a:xfrm flipH="1">
            <a:off x="6625038" y="3796564"/>
            <a:ext cx="449400" cy="61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/>
          <p:cNvCxnSpPr>
            <a:stCxn id="189" idx="3"/>
            <a:endCxn id="193" idx="2"/>
          </p:cNvCxnSpPr>
          <p:nvPr/>
        </p:nvCxnSpPr>
        <p:spPr>
          <a:xfrm>
            <a:off x="6625038" y="3193276"/>
            <a:ext cx="449400" cy="60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92" idx="2"/>
            <a:endCxn id="190" idx="3"/>
          </p:cNvCxnSpPr>
          <p:nvPr/>
        </p:nvCxnSpPr>
        <p:spPr>
          <a:xfrm flipH="1">
            <a:off x="6625038" y="3193264"/>
            <a:ext cx="4494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>
            <a:stCxn id="192" idx="2"/>
            <a:endCxn id="191" idx="3"/>
          </p:cNvCxnSpPr>
          <p:nvPr/>
        </p:nvCxnSpPr>
        <p:spPr>
          <a:xfrm flipH="1">
            <a:off x="6625038" y="3193264"/>
            <a:ext cx="449400" cy="121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7"/>
          <p:cNvCxnSpPr>
            <a:stCxn id="189" idx="1"/>
            <a:endCxn id="188" idx="3"/>
          </p:cNvCxnSpPr>
          <p:nvPr/>
        </p:nvCxnSpPr>
        <p:spPr>
          <a:xfrm flipH="1">
            <a:off x="5955138" y="3193276"/>
            <a:ext cx="3849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>
            <a:stCxn id="190" idx="1"/>
            <a:endCxn id="188" idx="3"/>
          </p:cNvCxnSpPr>
          <p:nvPr/>
        </p:nvCxnSpPr>
        <p:spPr>
          <a:xfrm rot="10800000">
            <a:off x="5955138" y="3802876"/>
            <a:ext cx="384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>
            <a:stCxn id="191" idx="1"/>
            <a:endCxn id="188" idx="3"/>
          </p:cNvCxnSpPr>
          <p:nvPr/>
        </p:nvCxnSpPr>
        <p:spPr>
          <a:xfrm rot="10800000">
            <a:off x="5955138" y="3802876"/>
            <a:ext cx="384900" cy="60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7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7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000375" y="2165838"/>
            <a:ext cx="13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building full of Google routers and servers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" name="Google Shape;214;p27"/>
          <p:cNvCxnSpPr>
            <a:stCxn id="215" idx="2"/>
            <a:endCxn id="181" idx="1"/>
          </p:cNvCxnSpPr>
          <p:nvPr/>
        </p:nvCxnSpPr>
        <p:spPr>
          <a:xfrm>
            <a:off x="4883125" y="2437200"/>
            <a:ext cx="805800" cy="737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7"/>
          <p:cNvSpPr txBox="1"/>
          <p:nvPr/>
        </p:nvSpPr>
        <p:spPr>
          <a:xfrm>
            <a:off x="4077325" y="1950900"/>
            <a:ext cx="1611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Our goal: Designing the stuff in here.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63"/>
          <p:cNvSpPr/>
          <p:nvPr/>
        </p:nvSpPr>
        <p:spPr>
          <a:xfrm>
            <a:off x="54052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6" name="Google Shape;3216;p63"/>
          <p:cNvSpPr/>
          <p:nvPr/>
        </p:nvSpPr>
        <p:spPr>
          <a:xfrm>
            <a:off x="38050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7" name="Google Shape;3217;p63"/>
          <p:cNvSpPr/>
          <p:nvPr/>
        </p:nvSpPr>
        <p:spPr>
          <a:xfrm>
            <a:off x="22048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8" name="Google Shape;3218;p63"/>
          <p:cNvSpPr/>
          <p:nvPr/>
        </p:nvSpPr>
        <p:spPr>
          <a:xfrm>
            <a:off x="604600" y="3713950"/>
            <a:ext cx="1419900" cy="9882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9" name="Google Shape;3219;p63"/>
          <p:cNvCxnSpPr>
            <a:stCxn id="3220" idx="2"/>
            <a:endCxn id="3221" idx="0"/>
          </p:cNvCxnSpPr>
          <p:nvPr/>
        </p:nvCxnSpPr>
        <p:spPr>
          <a:xfrm flipH="1">
            <a:off x="9716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2" name="Google Shape;3222;p63"/>
          <p:cNvCxnSpPr>
            <a:stCxn id="3220" idx="2"/>
            <a:endCxn id="3223" idx="0"/>
          </p:cNvCxnSpPr>
          <p:nvPr/>
        </p:nvCxnSpPr>
        <p:spPr>
          <a:xfrm>
            <a:off x="2000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4" name="Google Shape;3224;p63"/>
          <p:cNvCxnSpPr>
            <a:stCxn id="3220" idx="2"/>
            <a:endCxn id="3225" idx="0"/>
          </p:cNvCxnSpPr>
          <p:nvPr/>
        </p:nvCxnSpPr>
        <p:spPr>
          <a:xfrm>
            <a:off x="20003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26" name="Google Shape;3226;p63"/>
          <p:cNvCxnSpPr>
            <a:stCxn id="3220" idx="2"/>
            <a:endCxn id="3227" idx="0"/>
          </p:cNvCxnSpPr>
          <p:nvPr/>
        </p:nvCxnSpPr>
        <p:spPr>
          <a:xfrm>
            <a:off x="20003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28" name="Google Shape;3228;p63"/>
          <p:cNvCxnSpPr>
            <a:stCxn id="3229" idx="2"/>
            <a:endCxn id="3221" idx="0"/>
          </p:cNvCxnSpPr>
          <p:nvPr/>
        </p:nvCxnSpPr>
        <p:spPr>
          <a:xfrm flipH="1">
            <a:off x="9716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0" name="Google Shape;3230;p63"/>
          <p:cNvCxnSpPr>
            <a:stCxn id="3229" idx="2"/>
            <a:endCxn id="3223" idx="0"/>
          </p:cNvCxnSpPr>
          <p:nvPr/>
        </p:nvCxnSpPr>
        <p:spPr>
          <a:xfrm flipH="1">
            <a:off x="2571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1" name="Google Shape;3231;p63"/>
          <p:cNvCxnSpPr>
            <a:stCxn id="3229" idx="2"/>
            <a:endCxn id="3225" idx="0"/>
          </p:cNvCxnSpPr>
          <p:nvPr/>
        </p:nvCxnSpPr>
        <p:spPr>
          <a:xfrm>
            <a:off x="31433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32" name="Google Shape;3232;p63"/>
          <p:cNvCxnSpPr>
            <a:stCxn id="3229" idx="2"/>
            <a:endCxn id="3227" idx="0"/>
          </p:cNvCxnSpPr>
          <p:nvPr/>
        </p:nvCxnSpPr>
        <p:spPr>
          <a:xfrm>
            <a:off x="3143357" y="3137500"/>
            <a:ext cx="2628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33" name="Google Shape;3233;p63"/>
          <p:cNvCxnSpPr>
            <a:stCxn id="3234" idx="2"/>
            <a:endCxn id="3235" idx="0"/>
          </p:cNvCxnSpPr>
          <p:nvPr/>
        </p:nvCxnSpPr>
        <p:spPr>
          <a:xfrm flipH="1">
            <a:off x="1657457" y="3137500"/>
            <a:ext cx="2628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36" name="Google Shape;3236;p63"/>
          <p:cNvCxnSpPr>
            <a:stCxn id="3234" idx="2"/>
            <a:endCxn id="3237" idx="0"/>
          </p:cNvCxnSpPr>
          <p:nvPr/>
        </p:nvCxnSpPr>
        <p:spPr>
          <a:xfrm flipH="1">
            <a:off x="3257657" y="3137500"/>
            <a:ext cx="1028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38" name="Google Shape;3238;p63"/>
          <p:cNvCxnSpPr>
            <a:stCxn id="3234" idx="2"/>
            <a:endCxn id="3239" idx="0"/>
          </p:cNvCxnSpPr>
          <p:nvPr/>
        </p:nvCxnSpPr>
        <p:spPr>
          <a:xfrm>
            <a:off x="42863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0" name="Google Shape;3240;p63"/>
          <p:cNvCxnSpPr>
            <a:stCxn id="3234" idx="2"/>
            <a:endCxn id="3241" idx="0"/>
          </p:cNvCxnSpPr>
          <p:nvPr/>
        </p:nvCxnSpPr>
        <p:spPr>
          <a:xfrm>
            <a:off x="4286357" y="3137500"/>
            <a:ext cx="2171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63"/>
          <p:cNvCxnSpPr>
            <a:stCxn id="3243" idx="2"/>
            <a:endCxn id="3235" idx="0"/>
          </p:cNvCxnSpPr>
          <p:nvPr/>
        </p:nvCxnSpPr>
        <p:spPr>
          <a:xfrm flipH="1">
            <a:off x="1657457" y="3137500"/>
            <a:ext cx="37719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63"/>
          <p:cNvCxnSpPr>
            <a:stCxn id="3243" idx="2"/>
            <a:endCxn id="3237" idx="0"/>
          </p:cNvCxnSpPr>
          <p:nvPr/>
        </p:nvCxnSpPr>
        <p:spPr>
          <a:xfrm flipH="1">
            <a:off x="3257657" y="3137500"/>
            <a:ext cx="2171700" cy="693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45" name="Google Shape;3245;p63"/>
          <p:cNvCxnSpPr>
            <a:stCxn id="3243" idx="2"/>
            <a:endCxn id="3239" idx="0"/>
          </p:cNvCxnSpPr>
          <p:nvPr/>
        </p:nvCxnSpPr>
        <p:spPr>
          <a:xfrm flipH="1">
            <a:off x="4857857" y="3137500"/>
            <a:ext cx="5715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6" name="Google Shape;3246;p63"/>
          <p:cNvCxnSpPr>
            <a:stCxn id="3243" idx="2"/>
            <a:endCxn id="3241" idx="0"/>
          </p:cNvCxnSpPr>
          <p:nvPr/>
        </p:nvCxnSpPr>
        <p:spPr>
          <a:xfrm>
            <a:off x="5429357" y="3137500"/>
            <a:ext cx="1028700" cy="69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7" name="Google Shape;3247;p63"/>
          <p:cNvCxnSpPr>
            <a:stCxn id="3248" idx="0"/>
            <a:endCxn id="3235" idx="2"/>
          </p:cNvCxnSpPr>
          <p:nvPr/>
        </p:nvCxnSpPr>
        <p:spPr>
          <a:xfrm flipH="1" rot="10800000"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9" name="Google Shape;3249;p63"/>
          <p:cNvCxnSpPr>
            <a:stCxn id="3221" idx="2"/>
            <a:endCxn id="3250" idx="0"/>
          </p:cNvCxnSpPr>
          <p:nvPr/>
        </p:nvCxnSpPr>
        <p:spPr>
          <a:xfrm>
            <a:off x="9716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1" name="Google Shape;3251;p63"/>
          <p:cNvCxnSpPr>
            <a:stCxn id="3221" idx="2"/>
            <a:endCxn id="3248" idx="0"/>
          </p:cNvCxnSpPr>
          <p:nvPr/>
        </p:nvCxnSpPr>
        <p:spPr>
          <a:xfrm>
            <a:off x="971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2" name="Google Shape;3252;p63"/>
          <p:cNvCxnSpPr>
            <a:stCxn id="3235" idx="2"/>
            <a:endCxn id="3250" idx="0"/>
          </p:cNvCxnSpPr>
          <p:nvPr/>
        </p:nvCxnSpPr>
        <p:spPr>
          <a:xfrm>
            <a:off x="16574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3" name="Google Shape;3253;p63"/>
          <p:cNvCxnSpPr>
            <a:stCxn id="3223" idx="2"/>
            <a:endCxn id="3254" idx="0"/>
          </p:cNvCxnSpPr>
          <p:nvPr/>
        </p:nvCxnSpPr>
        <p:spPr>
          <a:xfrm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5" name="Google Shape;3255;p63"/>
          <p:cNvCxnSpPr>
            <a:stCxn id="3256" idx="0"/>
            <a:endCxn id="3237" idx="2"/>
          </p:cNvCxnSpPr>
          <p:nvPr/>
        </p:nvCxnSpPr>
        <p:spPr>
          <a:xfrm flipH="1" rot="10800000">
            <a:off x="25718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7" name="Google Shape;3257;p63"/>
          <p:cNvCxnSpPr>
            <a:endCxn id="3256" idx="0"/>
          </p:cNvCxnSpPr>
          <p:nvPr/>
        </p:nvCxnSpPr>
        <p:spPr>
          <a:xfrm>
            <a:off x="2571843" y="382330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8" name="Google Shape;3258;p63"/>
          <p:cNvCxnSpPr>
            <a:stCxn id="3237" idx="2"/>
            <a:endCxn id="3254" idx="0"/>
          </p:cNvCxnSpPr>
          <p:nvPr/>
        </p:nvCxnSpPr>
        <p:spPr>
          <a:xfrm>
            <a:off x="32576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9" name="Google Shape;3259;p63"/>
          <p:cNvCxnSpPr>
            <a:stCxn id="3225" idx="2"/>
            <a:endCxn id="3260" idx="0"/>
          </p:cNvCxnSpPr>
          <p:nvPr/>
        </p:nvCxnSpPr>
        <p:spPr>
          <a:xfrm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1" name="Google Shape;3261;p63"/>
          <p:cNvCxnSpPr>
            <a:stCxn id="3225" idx="2"/>
            <a:endCxn id="3262" idx="0"/>
          </p:cNvCxnSpPr>
          <p:nvPr/>
        </p:nvCxnSpPr>
        <p:spPr>
          <a:xfrm>
            <a:off x="4172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3" name="Google Shape;3263;p63"/>
          <p:cNvCxnSpPr>
            <a:stCxn id="3262" idx="0"/>
            <a:endCxn id="3239" idx="2"/>
          </p:cNvCxnSpPr>
          <p:nvPr/>
        </p:nvCxnSpPr>
        <p:spPr>
          <a:xfrm flipH="1" rot="10800000">
            <a:off x="41720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4" name="Google Shape;3264;p63"/>
          <p:cNvCxnSpPr>
            <a:stCxn id="3239" idx="2"/>
            <a:endCxn id="3260" idx="0"/>
          </p:cNvCxnSpPr>
          <p:nvPr/>
        </p:nvCxnSpPr>
        <p:spPr>
          <a:xfrm>
            <a:off x="48578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5" name="Google Shape;3265;p63"/>
          <p:cNvCxnSpPr>
            <a:stCxn id="3227" idx="2"/>
            <a:endCxn id="3266" idx="0"/>
          </p:cNvCxnSpPr>
          <p:nvPr/>
        </p:nvCxnSpPr>
        <p:spPr>
          <a:xfrm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7" name="Google Shape;3267;p63"/>
          <p:cNvCxnSpPr>
            <a:stCxn id="3268" idx="0"/>
            <a:endCxn id="3241" idx="2"/>
          </p:cNvCxnSpPr>
          <p:nvPr/>
        </p:nvCxnSpPr>
        <p:spPr>
          <a:xfrm flipH="1" rot="10800000">
            <a:off x="5772243" y="3975700"/>
            <a:ext cx="6858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9" name="Google Shape;3269;p63"/>
          <p:cNvCxnSpPr>
            <a:stCxn id="3227" idx="2"/>
            <a:endCxn id="3268" idx="0"/>
          </p:cNvCxnSpPr>
          <p:nvPr/>
        </p:nvCxnSpPr>
        <p:spPr>
          <a:xfrm>
            <a:off x="57722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0" name="Google Shape;3270;p63"/>
          <p:cNvCxnSpPr>
            <a:stCxn id="3241" idx="2"/>
            <a:endCxn id="3266" idx="0"/>
          </p:cNvCxnSpPr>
          <p:nvPr/>
        </p:nvCxnSpPr>
        <p:spPr>
          <a:xfrm>
            <a:off x="6458043" y="3975700"/>
            <a:ext cx="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1" name="Google Shape;3271;p63"/>
          <p:cNvCxnSpPr>
            <a:stCxn id="3248" idx="2"/>
            <a:endCxn id="3272" idx="0"/>
          </p:cNvCxnSpPr>
          <p:nvPr/>
        </p:nvCxnSpPr>
        <p:spPr>
          <a:xfrm flipH="1">
            <a:off x="819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3" name="Google Shape;3273;p63"/>
          <p:cNvCxnSpPr>
            <a:stCxn id="3248" idx="2"/>
            <a:endCxn id="3274" idx="0"/>
          </p:cNvCxnSpPr>
          <p:nvPr/>
        </p:nvCxnSpPr>
        <p:spPr>
          <a:xfrm>
            <a:off x="971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5" name="Google Shape;3275;p63"/>
          <p:cNvCxnSpPr>
            <a:stCxn id="3250" idx="2"/>
            <a:endCxn id="3276" idx="0"/>
          </p:cNvCxnSpPr>
          <p:nvPr/>
        </p:nvCxnSpPr>
        <p:spPr>
          <a:xfrm flipH="1">
            <a:off x="1505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7" name="Google Shape;3277;p63"/>
          <p:cNvCxnSpPr>
            <a:stCxn id="3250" idx="2"/>
            <a:endCxn id="3278" idx="0"/>
          </p:cNvCxnSpPr>
          <p:nvPr/>
        </p:nvCxnSpPr>
        <p:spPr>
          <a:xfrm>
            <a:off x="1657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9" name="Google Shape;3279;p63"/>
          <p:cNvCxnSpPr>
            <a:stCxn id="3256" idx="2"/>
            <a:endCxn id="3280" idx="0"/>
          </p:cNvCxnSpPr>
          <p:nvPr/>
        </p:nvCxnSpPr>
        <p:spPr>
          <a:xfrm flipH="1">
            <a:off x="2419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1" name="Google Shape;3281;p63"/>
          <p:cNvCxnSpPr>
            <a:stCxn id="3256" idx="2"/>
            <a:endCxn id="3282" idx="0"/>
          </p:cNvCxnSpPr>
          <p:nvPr/>
        </p:nvCxnSpPr>
        <p:spPr>
          <a:xfrm>
            <a:off x="2571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3" name="Google Shape;3283;p63"/>
          <p:cNvCxnSpPr>
            <a:stCxn id="3254" idx="2"/>
            <a:endCxn id="3284" idx="0"/>
          </p:cNvCxnSpPr>
          <p:nvPr/>
        </p:nvCxnSpPr>
        <p:spPr>
          <a:xfrm flipH="1">
            <a:off x="3105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5" name="Google Shape;3285;p63"/>
          <p:cNvCxnSpPr>
            <a:stCxn id="3254" idx="2"/>
            <a:endCxn id="3286" idx="0"/>
          </p:cNvCxnSpPr>
          <p:nvPr/>
        </p:nvCxnSpPr>
        <p:spPr>
          <a:xfrm>
            <a:off x="3257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7" name="Google Shape;3287;p63"/>
          <p:cNvCxnSpPr>
            <a:stCxn id="3262" idx="2"/>
            <a:endCxn id="3288" idx="0"/>
          </p:cNvCxnSpPr>
          <p:nvPr/>
        </p:nvCxnSpPr>
        <p:spPr>
          <a:xfrm flipH="1">
            <a:off x="4019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9" name="Google Shape;3289;p63"/>
          <p:cNvCxnSpPr>
            <a:stCxn id="3262" idx="2"/>
            <a:endCxn id="3290" idx="0"/>
          </p:cNvCxnSpPr>
          <p:nvPr/>
        </p:nvCxnSpPr>
        <p:spPr>
          <a:xfrm>
            <a:off x="4172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1" name="Google Shape;3291;p63"/>
          <p:cNvCxnSpPr>
            <a:stCxn id="3260" idx="2"/>
            <a:endCxn id="3292" idx="0"/>
          </p:cNvCxnSpPr>
          <p:nvPr/>
        </p:nvCxnSpPr>
        <p:spPr>
          <a:xfrm flipH="1">
            <a:off x="47054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3" name="Google Shape;3293;p63"/>
          <p:cNvCxnSpPr>
            <a:stCxn id="3260" idx="2"/>
            <a:endCxn id="3294" idx="0"/>
          </p:cNvCxnSpPr>
          <p:nvPr/>
        </p:nvCxnSpPr>
        <p:spPr>
          <a:xfrm>
            <a:off x="4857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5" name="Google Shape;3295;p63"/>
          <p:cNvCxnSpPr>
            <a:stCxn id="3268" idx="2"/>
            <a:endCxn id="3296" idx="0"/>
          </p:cNvCxnSpPr>
          <p:nvPr/>
        </p:nvCxnSpPr>
        <p:spPr>
          <a:xfrm flipH="1">
            <a:off x="56198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63"/>
          <p:cNvCxnSpPr>
            <a:stCxn id="3268" idx="2"/>
            <a:endCxn id="3298" idx="0"/>
          </p:cNvCxnSpPr>
          <p:nvPr/>
        </p:nvCxnSpPr>
        <p:spPr>
          <a:xfrm>
            <a:off x="57722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9" name="Google Shape;3299;p63"/>
          <p:cNvCxnSpPr>
            <a:stCxn id="3266" idx="2"/>
            <a:endCxn id="3300" idx="0"/>
          </p:cNvCxnSpPr>
          <p:nvPr/>
        </p:nvCxnSpPr>
        <p:spPr>
          <a:xfrm flipH="1">
            <a:off x="63056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1" name="Google Shape;3301;p63"/>
          <p:cNvCxnSpPr>
            <a:stCxn id="3266" idx="2"/>
            <a:endCxn id="3302" idx="0"/>
          </p:cNvCxnSpPr>
          <p:nvPr/>
        </p:nvCxnSpPr>
        <p:spPr>
          <a:xfrm>
            <a:off x="6458043" y="4280500"/>
            <a:ext cx="152400" cy="1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3" name="Google Shape;3303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Bisection Bandwidth</a:t>
            </a:r>
            <a:endParaRPr/>
          </a:p>
        </p:txBody>
      </p:sp>
      <p:sp>
        <p:nvSpPr>
          <p:cNvPr id="3304" name="Google Shape;3304;p63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Achieves full bisection bandwidth.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cut 8 links to disconnect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hosts in left each use one of those links to 8 hosts in right.</a:t>
            </a:r>
            <a:endParaRPr/>
          </a:p>
        </p:txBody>
      </p:sp>
      <p:sp>
        <p:nvSpPr>
          <p:cNvPr id="3272" name="Google Shape;3272;p63"/>
          <p:cNvSpPr/>
          <p:nvPr/>
        </p:nvSpPr>
        <p:spPr>
          <a:xfrm>
            <a:off x="746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4" name="Google Shape;3274;p63"/>
          <p:cNvSpPr/>
          <p:nvPr/>
        </p:nvSpPr>
        <p:spPr>
          <a:xfrm>
            <a:off x="1051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6" name="Google Shape;3276;p63"/>
          <p:cNvSpPr/>
          <p:nvPr/>
        </p:nvSpPr>
        <p:spPr>
          <a:xfrm>
            <a:off x="1432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8" name="Google Shape;3278;p63"/>
          <p:cNvSpPr/>
          <p:nvPr/>
        </p:nvSpPr>
        <p:spPr>
          <a:xfrm>
            <a:off x="17373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0" name="Google Shape;3280;p63"/>
          <p:cNvSpPr/>
          <p:nvPr/>
        </p:nvSpPr>
        <p:spPr>
          <a:xfrm>
            <a:off x="23469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2" name="Google Shape;3282;p63"/>
          <p:cNvSpPr/>
          <p:nvPr/>
        </p:nvSpPr>
        <p:spPr>
          <a:xfrm>
            <a:off x="2651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4" name="Google Shape;3284;p63"/>
          <p:cNvSpPr/>
          <p:nvPr/>
        </p:nvSpPr>
        <p:spPr>
          <a:xfrm>
            <a:off x="30327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6" name="Google Shape;3286;p63"/>
          <p:cNvSpPr/>
          <p:nvPr/>
        </p:nvSpPr>
        <p:spPr>
          <a:xfrm>
            <a:off x="3337594" y="4440400"/>
            <a:ext cx="144900" cy="1449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8" name="Google Shape;3288;p63"/>
          <p:cNvSpPr/>
          <p:nvPr/>
        </p:nvSpPr>
        <p:spPr>
          <a:xfrm>
            <a:off x="3947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0" name="Google Shape;3290;p63"/>
          <p:cNvSpPr/>
          <p:nvPr/>
        </p:nvSpPr>
        <p:spPr>
          <a:xfrm>
            <a:off x="4251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2" name="Google Shape;3292;p63"/>
          <p:cNvSpPr/>
          <p:nvPr/>
        </p:nvSpPr>
        <p:spPr>
          <a:xfrm>
            <a:off x="4632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4" name="Google Shape;3294;p63"/>
          <p:cNvSpPr/>
          <p:nvPr/>
        </p:nvSpPr>
        <p:spPr>
          <a:xfrm>
            <a:off x="49377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6" name="Google Shape;3296;p63"/>
          <p:cNvSpPr/>
          <p:nvPr/>
        </p:nvSpPr>
        <p:spPr>
          <a:xfrm>
            <a:off x="55473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8" name="Google Shape;3298;p63"/>
          <p:cNvSpPr/>
          <p:nvPr/>
        </p:nvSpPr>
        <p:spPr>
          <a:xfrm>
            <a:off x="5852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0" name="Google Shape;3300;p63"/>
          <p:cNvSpPr/>
          <p:nvPr/>
        </p:nvSpPr>
        <p:spPr>
          <a:xfrm>
            <a:off x="62331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2" name="Google Shape;3302;p63"/>
          <p:cNvSpPr/>
          <p:nvPr/>
        </p:nvSpPr>
        <p:spPr>
          <a:xfrm>
            <a:off x="6537994" y="4440400"/>
            <a:ext cx="144900" cy="1449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63"/>
          <p:cNvSpPr/>
          <p:nvPr/>
        </p:nvSpPr>
        <p:spPr>
          <a:xfrm>
            <a:off x="899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0" name="Google Shape;3250;p63"/>
          <p:cNvSpPr/>
          <p:nvPr/>
        </p:nvSpPr>
        <p:spPr>
          <a:xfrm>
            <a:off x="15849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6" name="Google Shape;3256;p63"/>
          <p:cNvSpPr/>
          <p:nvPr/>
        </p:nvSpPr>
        <p:spPr>
          <a:xfrm>
            <a:off x="24993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4" name="Google Shape;3254;p63"/>
          <p:cNvSpPr/>
          <p:nvPr/>
        </p:nvSpPr>
        <p:spPr>
          <a:xfrm>
            <a:off x="3185193" y="41356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2" name="Google Shape;3262;p63"/>
          <p:cNvSpPr/>
          <p:nvPr/>
        </p:nvSpPr>
        <p:spPr>
          <a:xfrm>
            <a:off x="4099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0" name="Google Shape;3260;p63"/>
          <p:cNvSpPr/>
          <p:nvPr/>
        </p:nvSpPr>
        <p:spPr>
          <a:xfrm>
            <a:off x="47853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8" name="Google Shape;3268;p63"/>
          <p:cNvSpPr/>
          <p:nvPr/>
        </p:nvSpPr>
        <p:spPr>
          <a:xfrm>
            <a:off x="56997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6" name="Google Shape;3266;p63"/>
          <p:cNvSpPr/>
          <p:nvPr/>
        </p:nvSpPr>
        <p:spPr>
          <a:xfrm>
            <a:off x="6385593" y="41356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1" name="Google Shape;3221;p63"/>
          <p:cNvSpPr/>
          <p:nvPr/>
        </p:nvSpPr>
        <p:spPr>
          <a:xfrm>
            <a:off x="899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5" name="Google Shape;3235;p63"/>
          <p:cNvSpPr/>
          <p:nvPr/>
        </p:nvSpPr>
        <p:spPr>
          <a:xfrm>
            <a:off x="15849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3" name="Google Shape;3223;p63"/>
          <p:cNvSpPr/>
          <p:nvPr/>
        </p:nvSpPr>
        <p:spPr>
          <a:xfrm>
            <a:off x="24993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7" name="Google Shape;3237;p63"/>
          <p:cNvSpPr/>
          <p:nvPr/>
        </p:nvSpPr>
        <p:spPr>
          <a:xfrm>
            <a:off x="3185193" y="383080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5" name="Google Shape;3225;p63"/>
          <p:cNvSpPr/>
          <p:nvPr/>
        </p:nvSpPr>
        <p:spPr>
          <a:xfrm>
            <a:off x="4099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9" name="Google Shape;3239;p63"/>
          <p:cNvSpPr/>
          <p:nvPr/>
        </p:nvSpPr>
        <p:spPr>
          <a:xfrm>
            <a:off x="47853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7" name="Google Shape;3227;p63"/>
          <p:cNvSpPr/>
          <p:nvPr/>
        </p:nvSpPr>
        <p:spPr>
          <a:xfrm>
            <a:off x="56997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1" name="Google Shape;3241;p63"/>
          <p:cNvSpPr/>
          <p:nvPr/>
        </p:nvSpPr>
        <p:spPr>
          <a:xfrm>
            <a:off x="6385593" y="3830800"/>
            <a:ext cx="144900" cy="144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0" name="Google Shape;3220;p63"/>
          <p:cNvSpPr/>
          <p:nvPr/>
        </p:nvSpPr>
        <p:spPr>
          <a:xfrm>
            <a:off x="1855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9" name="Google Shape;3229;p63"/>
          <p:cNvSpPr/>
          <p:nvPr/>
        </p:nvSpPr>
        <p:spPr>
          <a:xfrm>
            <a:off x="2998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63"/>
          <p:cNvSpPr/>
          <p:nvPr/>
        </p:nvSpPr>
        <p:spPr>
          <a:xfrm>
            <a:off x="4141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3" name="Google Shape;3243;p63"/>
          <p:cNvSpPr/>
          <p:nvPr/>
        </p:nvSpPr>
        <p:spPr>
          <a:xfrm>
            <a:off x="5284457" y="2992600"/>
            <a:ext cx="289800" cy="14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5" name="Google Shape;3305;p63"/>
          <p:cNvSpPr txBox="1"/>
          <p:nvPr/>
        </p:nvSpPr>
        <p:spPr>
          <a:xfrm>
            <a:off x="10540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1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6" name="Google Shape;3306;p63"/>
          <p:cNvSpPr txBox="1"/>
          <p:nvPr/>
        </p:nvSpPr>
        <p:spPr>
          <a:xfrm>
            <a:off x="26542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 2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7" name="Google Shape;3307;p63"/>
          <p:cNvSpPr txBox="1"/>
          <p:nvPr/>
        </p:nvSpPr>
        <p:spPr>
          <a:xfrm>
            <a:off x="42544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3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63"/>
          <p:cNvSpPr txBox="1"/>
          <p:nvPr/>
        </p:nvSpPr>
        <p:spPr>
          <a:xfrm>
            <a:off x="5854600" y="4772050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Pod 4</a:t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9" name="Google Shape;3309;p63"/>
          <p:cNvSpPr txBox="1"/>
          <p:nvPr/>
        </p:nvSpPr>
        <p:spPr>
          <a:xfrm>
            <a:off x="7005400" y="4072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0" name="Google Shape;3310;p63"/>
          <p:cNvSpPr txBox="1"/>
          <p:nvPr/>
        </p:nvSpPr>
        <p:spPr>
          <a:xfrm>
            <a:off x="7005400" y="3767800"/>
            <a:ext cx="1513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Aggregation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1" name="Google Shape;3311;p63"/>
          <p:cNvSpPr txBox="1"/>
          <p:nvPr/>
        </p:nvSpPr>
        <p:spPr>
          <a:xfrm>
            <a:off x="7005400" y="29296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Core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2" name="Google Shape;3312;p63"/>
          <p:cNvSpPr txBox="1"/>
          <p:nvPr/>
        </p:nvSpPr>
        <p:spPr>
          <a:xfrm>
            <a:off x="7005400" y="4758400"/>
            <a:ext cx="912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=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Topology #4: Fat Tree Clos Network – Racks</a:t>
            </a:r>
            <a:endParaRPr/>
          </a:p>
        </p:txBody>
      </p:sp>
      <p:sp>
        <p:nvSpPr>
          <p:cNvPr id="3318" name="Google Shape;3318;p64"/>
          <p:cNvSpPr txBox="1"/>
          <p:nvPr>
            <p:ph idx="1" type="body"/>
          </p:nvPr>
        </p:nvSpPr>
        <p:spPr>
          <a:xfrm>
            <a:off x="107050" y="402200"/>
            <a:ext cx="89097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servers and switches inside a pod can be organized into racks.</a:t>
            </a:r>
            <a:endParaRPr/>
          </a:p>
        </p:txBody>
      </p:sp>
      <p:sp>
        <p:nvSpPr>
          <p:cNvPr id="3319" name="Google Shape;3319;p64"/>
          <p:cNvSpPr/>
          <p:nvPr/>
        </p:nvSpPr>
        <p:spPr>
          <a:xfrm>
            <a:off x="5302381" y="1447178"/>
            <a:ext cx="1103700" cy="1070100"/>
          </a:xfrm>
          <a:prstGeom prst="roundRect">
            <a:avLst>
              <a:gd fmla="val 7369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0" name="Google Shape;3320;p64"/>
          <p:cNvCxnSpPr>
            <a:stCxn id="3321" idx="2"/>
            <a:endCxn id="3322" idx="0"/>
          </p:cNvCxnSpPr>
          <p:nvPr/>
        </p:nvCxnSpPr>
        <p:spPr>
          <a:xfrm>
            <a:off x="6231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3" name="Google Shape;3323;p64"/>
          <p:cNvCxnSpPr>
            <a:stCxn id="3321" idx="2"/>
            <a:endCxn id="3324" idx="0"/>
          </p:cNvCxnSpPr>
          <p:nvPr/>
        </p:nvCxnSpPr>
        <p:spPr>
          <a:xfrm>
            <a:off x="6231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5" name="Google Shape;3325;p64"/>
          <p:cNvCxnSpPr>
            <a:stCxn id="3321" idx="2"/>
            <a:endCxn id="3326" idx="0"/>
          </p:cNvCxnSpPr>
          <p:nvPr/>
        </p:nvCxnSpPr>
        <p:spPr>
          <a:xfrm flipH="1">
            <a:off x="6155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7" name="Google Shape;3327;p64"/>
          <p:cNvCxnSpPr>
            <a:stCxn id="3328" idx="2"/>
            <a:endCxn id="3329" idx="0"/>
          </p:cNvCxnSpPr>
          <p:nvPr/>
        </p:nvCxnSpPr>
        <p:spPr>
          <a:xfrm>
            <a:off x="5850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0" name="Google Shape;3330;p64"/>
          <p:cNvCxnSpPr>
            <a:stCxn id="3328" idx="2"/>
            <a:endCxn id="3331" idx="0"/>
          </p:cNvCxnSpPr>
          <p:nvPr/>
        </p:nvCxnSpPr>
        <p:spPr>
          <a:xfrm>
            <a:off x="5850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2" name="Google Shape;3332;p64"/>
          <p:cNvCxnSpPr>
            <a:stCxn id="3328" idx="2"/>
            <a:endCxn id="3333" idx="0"/>
          </p:cNvCxnSpPr>
          <p:nvPr/>
        </p:nvCxnSpPr>
        <p:spPr>
          <a:xfrm flipH="1">
            <a:off x="5774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4" name="Google Shape;3334;p64"/>
          <p:cNvCxnSpPr>
            <a:stCxn id="3335" idx="2"/>
            <a:endCxn id="3336" idx="0"/>
          </p:cNvCxnSpPr>
          <p:nvPr/>
        </p:nvCxnSpPr>
        <p:spPr>
          <a:xfrm>
            <a:off x="5469762" y="2122950"/>
            <a:ext cx="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7" name="Google Shape;3337;p64"/>
          <p:cNvCxnSpPr>
            <a:stCxn id="3335" idx="2"/>
            <a:endCxn id="3338" idx="0"/>
          </p:cNvCxnSpPr>
          <p:nvPr/>
        </p:nvCxnSpPr>
        <p:spPr>
          <a:xfrm>
            <a:off x="54697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9" name="Google Shape;3339;p64"/>
          <p:cNvCxnSpPr>
            <a:stCxn id="3335" idx="2"/>
            <a:endCxn id="3340" idx="0"/>
          </p:cNvCxnSpPr>
          <p:nvPr/>
        </p:nvCxnSpPr>
        <p:spPr>
          <a:xfrm flipH="1">
            <a:off x="5393562" y="2122950"/>
            <a:ext cx="76200" cy="2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1" name="Google Shape;3341;p64"/>
          <p:cNvCxnSpPr>
            <a:stCxn id="3335" idx="0"/>
            <a:endCxn id="3342" idx="2"/>
          </p:cNvCxnSpPr>
          <p:nvPr/>
        </p:nvCxnSpPr>
        <p:spPr>
          <a:xfrm rot="10800000">
            <a:off x="5469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3" name="Google Shape;3343;p64"/>
          <p:cNvCxnSpPr>
            <a:stCxn id="3335" idx="0"/>
            <a:endCxn id="3344" idx="2"/>
          </p:cNvCxnSpPr>
          <p:nvPr/>
        </p:nvCxnSpPr>
        <p:spPr>
          <a:xfrm flipH="1" rot="10800000">
            <a:off x="5469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5" name="Google Shape;3345;p64"/>
          <p:cNvCxnSpPr>
            <a:stCxn id="3335" idx="0"/>
            <a:endCxn id="3346" idx="2"/>
          </p:cNvCxnSpPr>
          <p:nvPr/>
        </p:nvCxnSpPr>
        <p:spPr>
          <a:xfrm flipH="1" rot="10800000">
            <a:off x="5469762" y="166575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7" name="Google Shape;3347;p64"/>
          <p:cNvCxnSpPr>
            <a:stCxn id="3342" idx="2"/>
            <a:endCxn id="3328" idx="0"/>
          </p:cNvCxnSpPr>
          <p:nvPr/>
        </p:nvCxnSpPr>
        <p:spPr>
          <a:xfrm>
            <a:off x="5469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8" name="Google Shape;3348;p64"/>
          <p:cNvCxnSpPr>
            <a:stCxn id="3342" idx="2"/>
            <a:endCxn id="3321" idx="0"/>
          </p:cNvCxnSpPr>
          <p:nvPr/>
        </p:nvCxnSpPr>
        <p:spPr>
          <a:xfrm>
            <a:off x="5469762" y="1665750"/>
            <a:ext cx="762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9" name="Google Shape;3349;p64"/>
          <p:cNvCxnSpPr>
            <a:stCxn id="3344" idx="2"/>
            <a:endCxn id="3328" idx="0"/>
          </p:cNvCxnSpPr>
          <p:nvPr/>
        </p:nvCxnSpPr>
        <p:spPr>
          <a:xfrm>
            <a:off x="5850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0" name="Google Shape;3350;p64"/>
          <p:cNvCxnSpPr>
            <a:stCxn id="3344" idx="2"/>
            <a:endCxn id="3321" idx="0"/>
          </p:cNvCxnSpPr>
          <p:nvPr/>
        </p:nvCxnSpPr>
        <p:spPr>
          <a:xfrm>
            <a:off x="5850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1" name="Google Shape;3351;p64"/>
          <p:cNvCxnSpPr>
            <a:stCxn id="3346" idx="2"/>
            <a:endCxn id="3321" idx="0"/>
          </p:cNvCxnSpPr>
          <p:nvPr/>
        </p:nvCxnSpPr>
        <p:spPr>
          <a:xfrm>
            <a:off x="6231762" y="1665750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2" name="Google Shape;3352;p64"/>
          <p:cNvCxnSpPr>
            <a:stCxn id="3346" idx="2"/>
            <a:endCxn id="3328" idx="0"/>
          </p:cNvCxnSpPr>
          <p:nvPr/>
        </p:nvCxnSpPr>
        <p:spPr>
          <a:xfrm flipH="1">
            <a:off x="5850762" y="1665750"/>
            <a:ext cx="38100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6" name="Google Shape;3336;p64"/>
          <p:cNvSpPr/>
          <p:nvPr/>
        </p:nvSpPr>
        <p:spPr>
          <a:xfrm>
            <a:off x="5439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5" name="Google Shape;3335;p64"/>
          <p:cNvSpPr/>
          <p:nvPr/>
        </p:nvSpPr>
        <p:spPr>
          <a:xfrm>
            <a:off x="5397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8" name="Google Shape;3328;p64"/>
          <p:cNvSpPr/>
          <p:nvPr/>
        </p:nvSpPr>
        <p:spPr>
          <a:xfrm>
            <a:off x="5778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1" name="Google Shape;3321;p64"/>
          <p:cNvSpPr/>
          <p:nvPr/>
        </p:nvSpPr>
        <p:spPr>
          <a:xfrm>
            <a:off x="6159312" y="19780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2" name="Google Shape;3342;p64"/>
          <p:cNvSpPr/>
          <p:nvPr/>
        </p:nvSpPr>
        <p:spPr>
          <a:xfrm>
            <a:off x="5397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4" name="Google Shape;3344;p64"/>
          <p:cNvSpPr/>
          <p:nvPr/>
        </p:nvSpPr>
        <p:spPr>
          <a:xfrm>
            <a:off x="5778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6" name="Google Shape;3346;p64"/>
          <p:cNvSpPr/>
          <p:nvPr/>
        </p:nvSpPr>
        <p:spPr>
          <a:xfrm>
            <a:off x="6159312" y="1520850"/>
            <a:ext cx="144900" cy="144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8" name="Google Shape;3338;p64"/>
          <p:cNvSpPr/>
          <p:nvPr/>
        </p:nvSpPr>
        <p:spPr>
          <a:xfrm>
            <a:off x="5515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0" name="Google Shape;3340;p64"/>
          <p:cNvSpPr/>
          <p:nvPr/>
        </p:nvSpPr>
        <p:spPr>
          <a:xfrm>
            <a:off x="5363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9" name="Google Shape;3329;p64"/>
          <p:cNvSpPr/>
          <p:nvPr/>
        </p:nvSpPr>
        <p:spPr>
          <a:xfrm>
            <a:off x="5820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1" name="Google Shape;3331;p64"/>
          <p:cNvSpPr/>
          <p:nvPr/>
        </p:nvSpPr>
        <p:spPr>
          <a:xfrm>
            <a:off x="5896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3" name="Google Shape;3333;p64"/>
          <p:cNvSpPr/>
          <p:nvPr/>
        </p:nvSpPr>
        <p:spPr>
          <a:xfrm>
            <a:off x="5744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2" name="Google Shape;3322;p64"/>
          <p:cNvSpPr/>
          <p:nvPr/>
        </p:nvSpPr>
        <p:spPr>
          <a:xfrm>
            <a:off x="62015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4" name="Google Shape;3324;p64"/>
          <p:cNvSpPr/>
          <p:nvPr/>
        </p:nvSpPr>
        <p:spPr>
          <a:xfrm>
            <a:off x="62777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6" name="Google Shape;3326;p64"/>
          <p:cNvSpPr/>
          <p:nvPr/>
        </p:nvSpPr>
        <p:spPr>
          <a:xfrm>
            <a:off x="6125398" y="2401350"/>
            <a:ext cx="60300" cy="60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64"/>
          <p:cNvSpPr txBox="1"/>
          <p:nvPr/>
        </p:nvSpPr>
        <p:spPr>
          <a:xfrm>
            <a:off x="5590206" y="2517275"/>
            <a:ext cx="521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64"/>
          <p:cNvSpPr txBox="1"/>
          <p:nvPr/>
        </p:nvSpPr>
        <p:spPr>
          <a:xfrm>
            <a:off x="3270150" y="1077375"/>
            <a:ext cx="2603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48: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5" name="Google Shape;3355;p64"/>
          <p:cNvSpPr txBox="1"/>
          <p:nvPr/>
        </p:nvSpPr>
        <p:spPr>
          <a:xfrm>
            <a:off x="2717728" y="1457850"/>
            <a:ext cx="2509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 = 24 aggregation 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6" name="Google Shape;3356;p64"/>
          <p:cNvSpPr txBox="1"/>
          <p:nvPr/>
        </p:nvSpPr>
        <p:spPr>
          <a:xfrm>
            <a:off x="2953236" y="1915050"/>
            <a:ext cx="2274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 = 24 edge 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7" name="Google Shape;3357;p64"/>
          <p:cNvSpPr txBox="1"/>
          <p:nvPr/>
        </p:nvSpPr>
        <p:spPr>
          <a:xfrm>
            <a:off x="2953211" y="2296050"/>
            <a:ext cx="2274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/2)</a:t>
            </a:r>
            <a:r>
              <a:rPr baseline="30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576 servers per pod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8" name="Google Shape;3358;p64"/>
          <p:cNvSpPr/>
          <p:nvPr/>
        </p:nvSpPr>
        <p:spPr>
          <a:xfrm>
            <a:off x="2521975" y="34758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9" name="Google Shape;3359;p64"/>
          <p:cNvSpPr/>
          <p:nvPr/>
        </p:nvSpPr>
        <p:spPr>
          <a:xfrm>
            <a:off x="2521975" y="37806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0" name="Google Shape;3360;p64"/>
          <p:cNvSpPr/>
          <p:nvPr/>
        </p:nvSpPr>
        <p:spPr>
          <a:xfrm>
            <a:off x="2521975" y="40854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1" name="Google Shape;3361;p64"/>
          <p:cNvSpPr/>
          <p:nvPr/>
        </p:nvSpPr>
        <p:spPr>
          <a:xfrm>
            <a:off x="34363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2" name="Google Shape;3362;p64"/>
          <p:cNvSpPr/>
          <p:nvPr/>
        </p:nvSpPr>
        <p:spPr>
          <a:xfrm>
            <a:off x="43507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3" name="Google Shape;3363;p64"/>
          <p:cNvSpPr/>
          <p:nvPr/>
        </p:nvSpPr>
        <p:spPr>
          <a:xfrm>
            <a:off x="5265175" y="43902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4" name="Google Shape;3364;p64"/>
          <p:cNvSpPr/>
          <p:nvPr/>
        </p:nvSpPr>
        <p:spPr>
          <a:xfrm>
            <a:off x="34363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5" name="Google Shape;3365;p64"/>
          <p:cNvSpPr/>
          <p:nvPr/>
        </p:nvSpPr>
        <p:spPr>
          <a:xfrm>
            <a:off x="43507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6" name="Google Shape;3366;p64"/>
          <p:cNvSpPr/>
          <p:nvPr/>
        </p:nvSpPr>
        <p:spPr>
          <a:xfrm>
            <a:off x="5265175" y="31710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7" name="Google Shape;3367;p64"/>
          <p:cNvSpPr/>
          <p:nvPr/>
        </p:nvSpPr>
        <p:spPr>
          <a:xfrm>
            <a:off x="6179575" y="34758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8" name="Google Shape;3368;p64"/>
          <p:cNvSpPr/>
          <p:nvPr/>
        </p:nvSpPr>
        <p:spPr>
          <a:xfrm>
            <a:off x="6179575" y="37806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9" name="Google Shape;3369;p64"/>
          <p:cNvSpPr/>
          <p:nvPr/>
        </p:nvSpPr>
        <p:spPr>
          <a:xfrm>
            <a:off x="6179575" y="4085425"/>
            <a:ext cx="827400" cy="21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servers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0" name="Google Shape;3370;p64"/>
          <p:cNvSpPr/>
          <p:nvPr/>
        </p:nvSpPr>
        <p:spPr>
          <a:xfrm>
            <a:off x="3969775" y="3621925"/>
            <a:ext cx="1589400" cy="53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48 aggregation and edge switches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71" name="Google Shape;3371;p64"/>
          <p:cNvCxnSpPr>
            <a:stCxn id="3364" idx="2"/>
            <a:endCxn id="3370" idx="0"/>
          </p:cNvCxnSpPr>
          <p:nvPr/>
        </p:nvCxnSpPr>
        <p:spPr>
          <a:xfrm>
            <a:off x="3850075" y="33903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2" name="Google Shape;3372;p64"/>
          <p:cNvCxnSpPr>
            <a:stCxn id="3370" idx="0"/>
            <a:endCxn id="3365" idx="2"/>
          </p:cNvCxnSpPr>
          <p:nvPr/>
        </p:nvCxnSpPr>
        <p:spPr>
          <a:xfrm rot="10800000">
            <a:off x="4764475" y="3390325"/>
            <a:ext cx="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3" name="Google Shape;3373;p64"/>
          <p:cNvCxnSpPr>
            <a:stCxn id="3370" idx="0"/>
            <a:endCxn id="3366" idx="2"/>
          </p:cNvCxnSpPr>
          <p:nvPr/>
        </p:nvCxnSpPr>
        <p:spPr>
          <a:xfrm flipH="1" rot="10800000">
            <a:off x="4764475" y="33903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4" name="Google Shape;3374;p64"/>
          <p:cNvCxnSpPr>
            <a:stCxn id="3370" idx="3"/>
            <a:endCxn id="3367" idx="1"/>
          </p:cNvCxnSpPr>
          <p:nvPr/>
        </p:nvCxnSpPr>
        <p:spPr>
          <a:xfrm flipH="1" rot="10800000">
            <a:off x="5559175" y="35854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5" name="Google Shape;3375;p64"/>
          <p:cNvCxnSpPr>
            <a:stCxn id="3370" idx="3"/>
            <a:endCxn id="3368" idx="1"/>
          </p:cNvCxnSpPr>
          <p:nvPr/>
        </p:nvCxnSpPr>
        <p:spPr>
          <a:xfrm>
            <a:off x="5559175" y="3890275"/>
            <a:ext cx="6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6" name="Google Shape;3376;p64"/>
          <p:cNvCxnSpPr>
            <a:stCxn id="3370" idx="3"/>
            <a:endCxn id="3369" idx="1"/>
          </p:cNvCxnSpPr>
          <p:nvPr/>
        </p:nvCxnSpPr>
        <p:spPr>
          <a:xfrm>
            <a:off x="5559175" y="38902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7" name="Google Shape;3377;p64"/>
          <p:cNvCxnSpPr>
            <a:stCxn id="3370" idx="1"/>
            <a:endCxn id="3358" idx="3"/>
          </p:cNvCxnSpPr>
          <p:nvPr/>
        </p:nvCxnSpPr>
        <p:spPr>
          <a:xfrm rot="10800000">
            <a:off x="3349375" y="35854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64"/>
          <p:cNvCxnSpPr>
            <a:stCxn id="3370" idx="1"/>
            <a:endCxn id="3359" idx="3"/>
          </p:cNvCxnSpPr>
          <p:nvPr/>
        </p:nvCxnSpPr>
        <p:spPr>
          <a:xfrm rot="10800000">
            <a:off x="3349375" y="3890275"/>
            <a:ext cx="62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64"/>
          <p:cNvCxnSpPr>
            <a:stCxn id="3370" idx="1"/>
            <a:endCxn id="3360" idx="3"/>
          </p:cNvCxnSpPr>
          <p:nvPr/>
        </p:nvCxnSpPr>
        <p:spPr>
          <a:xfrm flipH="1">
            <a:off x="3349375" y="3890275"/>
            <a:ext cx="620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64"/>
          <p:cNvCxnSpPr>
            <a:stCxn id="3370" idx="2"/>
            <a:endCxn id="3361" idx="0"/>
          </p:cNvCxnSpPr>
          <p:nvPr/>
        </p:nvCxnSpPr>
        <p:spPr>
          <a:xfrm flipH="1">
            <a:off x="3850075" y="41586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1" name="Google Shape;3381;p64"/>
          <p:cNvCxnSpPr>
            <a:stCxn id="3370" idx="2"/>
            <a:endCxn id="3362" idx="0"/>
          </p:cNvCxnSpPr>
          <p:nvPr/>
        </p:nvCxnSpPr>
        <p:spPr>
          <a:xfrm>
            <a:off x="4764475" y="4158625"/>
            <a:ext cx="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2" name="Google Shape;3382;p64"/>
          <p:cNvCxnSpPr>
            <a:stCxn id="3370" idx="2"/>
            <a:endCxn id="3363" idx="0"/>
          </p:cNvCxnSpPr>
          <p:nvPr/>
        </p:nvCxnSpPr>
        <p:spPr>
          <a:xfrm>
            <a:off x="4764475" y="4158625"/>
            <a:ext cx="9144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3" name="Google Shape;3383;p64"/>
          <p:cNvSpPr txBox="1"/>
          <p:nvPr/>
        </p:nvSpPr>
        <p:spPr>
          <a:xfrm>
            <a:off x="107050" y="4552200"/>
            <a:ext cx="20283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See the paper for a more detailed description.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Clos Networks for DC</a:t>
            </a:r>
            <a:endParaRPr/>
          </a:p>
        </p:txBody>
      </p:sp>
      <p:pic>
        <p:nvPicPr>
          <p:cNvPr id="3389" name="Google Shape;33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24" y="3600850"/>
            <a:ext cx="4244951" cy="13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50" y="1170125"/>
            <a:ext cx="3392031" cy="22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306" y="1387675"/>
            <a:ext cx="4744719" cy="1843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92" name="Google Shape;3392;p65"/>
          <p:cNvSpPr txBox="1"/>
          <p:nvPr/>
        </p:nvSpPr>
        <p:spPr>
          <a:xfrm rot="2117">
            <a:off x="6694476" y="4065069"/>
            <a:ext cx="1949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ACM SIGCOMM 2015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3" name="Google Shape;3393;p65"/>
          <p:cNvSpPr/>
          <p:nvPr/>
        </p:nvSpPr>
        <p:spPr>
          <a:xfrm>
            <a:off x="3997825" y="3600850"/>
            <a:ext cx="684300" cy="3861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6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Variants are Common</a:t>
            </a:r>
            <a:endParaRPr/>
          </a:p>
        </p:txBody>
      </p:sp>
      <p:pic>
        <p:nvPicPr>
          <p:cNvPr id="3399" name="Google Shape;3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76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67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Designing Datacenters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What is a Datacenter?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Inside a Real Datacenter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Bisection Bandwidth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Topologies (Clos Networks)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Congestion Control in Datacenters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5" name="Google Shape;3405;p67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 Control in Datacenters</a:t>
            </a:r>
            <a:endParaRPr/>
          </a:p>
        </p:txBody>
      </p:sp>
      <p:sp>
        <p:nvSpPr>
          <p:cNvPr id="3406" name="Google Shape;3406;p67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X, CS 168, Fall 2024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6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(1/2) – Queuing Delay</a:t>
            </a:r>
            <a:endParaRPr/>
          </a:p>
        </p:txBody>
      </p:sp>
      <p:sp>
        <p:nvSpPr>
          <p:cNvPr id="3412" name="Google Shape;3412;p68"/>
          <p:cNvSpPr txBox="1"/>
          <p:nvPr>
            <p:ph idx="1" type="body"/>
          </p:nvPr>
        </p:nvSpPr>
        <p:spPr>
          <a:xfrm>
            <a:off x="107050" y="402200"/>
            <a:ext cx="8909700" cy="3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Packet delay is the sum of 3 values.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Small in datacenters. High-capacity links.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Larger in the general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Small in datacenters. Everything in the same building.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Much larger in the general Internet (e.g. undersea cables).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the wider Internet, usually insignificant compared to the other delays.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datacenters, queuing is often the dominant source of delay.</a:t>
            </a:r>
            <a:endParaRPr/>
          </a:p>
        </p:txBody>
      </p:sp>
      <p:sp>
        <p:nvSpPr>
          <p:cNvPr id="3413" name="Google Shape;3413;p68"/>
          <p:cNvSpPr txBox="1"/>
          <p:nvPr/>
        </p:nvSpPr>
        <p:spPr>
          <a:xfrm>
            <a:off x="293124" y="4387050"/>
            <a:ext cx="490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 + Propagation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Queuing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4" name="Google Shape;3414;p68"/>
          <p:cNvSpPr txBox="1"/>
          <p:nvPr/>
        </p:nvSpPr>
        <p:spPr>
          <a:xfrm>
            <a:off x="5509016" y="4540951"/>
            <a:ext cx="27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 + Propagation +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Queuing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5" name="Google Shape;3415;p68"/>
          <p:cNvSpPr txBox="1"/>
          <p:nvPr/>
        </p:nvSpPr>
        <p:spPr>
          <a:xfrm>
            <a:off x="293125" y="4069800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Internet: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6" name="Google Shape;3416;p68"/>
          <p:cNvSpPr txBox="1"/>
          <p:nvPr/>
        </p:nvSpPr>
        <p:spPr>
          <a:xfrm>
            <a:off x="5509025" y="4069800"/>
            <a:ext cx="19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Datacenters: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p6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(1/2) – Queuing Delay</a:t>
            </a:r>
            <a:endParaRPr/>
          </a:p>
        </p:txBody>
      </p:sp>
      <p:sp>
        <p:nvSpPr>
          <p:cNvPr id="3422" name="Google Shape;3422;p69"/>
          <p:cNvSpPr txBox="1"/>
          <p:nvPr>
            <p:ph idx="1" type="body"/>
          </p:nvPr>
        </p:nvSpPr>
        <p:spPr>
          <a:xfrm>
            <a:off x="107050" y="402200"/>
            <a:ext cx="8909700" cy="4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Transmission delay = 0.8 μs per hop.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</a:t>
            </a:r>
            <a:r>
              <a:rPr lang="en"/>
              <a:t>1000-byte packets and 10 Gbps links.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delay = 40 μs.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Assume 10 packets in queue, on average.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10 packets × </a:t>
            </a:r>
            <a:r>
              <a:rPr lang="en"/>
              <a:t>0.8 μs transmission per packet = 8 μs spent in queue.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8 μs per queue × 5 queues = 40 μs.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Propagation delay: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the general Internet, 10ms–100ms.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 a datacenter, 10 μs.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Total delay: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general Internet: 0.8 μs + 40 μs + 100 ms → propagation dominates.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datacenter: 0.8 μs + 40 μs + 10 μs → queuing dominates.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7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Why are Datacenters Different? (2/2) – Types of Flows</a:t>
            </a:r>
            <a:endParaRPr/>
          </a:p>
        </p:txBody>
      </p:sp>
      <p:sp>
        <p:nvSpPr>
          <p:cNvPr id="3428" name="Google Shape;3428;p7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TCP deliberately tries to fill up queues.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TCP increases rate until the queue is full and packets are dropped.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problem is </a:t>
            </a:r>
            <a:r>
              <a:rPr i="1" lang="en"/>
              <a:t>worse</a:t>
            </a:r>
            <a:r>
              <a:rPr lang="en"/>
              <a:t> in datacenters, where there are limited types of flows.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flows are </a:t>
            </a:r>
            <a:r>
              <a:rPr b="1" lang="en"/>
              <a:t>mice</a:t>
            </a:r>
            <a:r>
              <a:rPr lang="en"/>
              <a:t>: short and latency-sensitive.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Queries for web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flows are </a:t>
            </a:r>
            <a:r>
              <a:rPr b="1" lang="en"/>
              <a:t>elephant</a:t>
            </a:r>
            <a:r>
              <a:rPr lang="en"/>
              <a:t>: very large, and throughput-sensitive.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Storage backups.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Elephant flows fill up the queues, causing mice to get stuck in queues.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7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</a:t>
            </a:r>
            <a:endParaRPr/>
          </a:p>
        </p:txBody>
      </p:sp>
      <p:sp>
        <p:nvSpPr>
          <p:cNvPr id="3434" name="Google Shape;3434;p7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Congestion control in datacenters is special because: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Queuing is the dominant source of delay.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Mice flows are stuck behind elephant flows.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Datacenters are constrained environments.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</a:t>
            </a:r>
            <a:r>
              <a:rPr lang="en"/>
              <a:t> operator means we have more </a:t>
            </a:r>
            <a:r>
              <a:rPr lang="en"/>
              <a:t>control</a:t>
            </a:r>
            <a:r>
              <a:rPr lang="en"/>
              <a:t> over the hosts and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the opportunity for innovation to exploit the network characteristics.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Datacenter-specific congestion control algorithms: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BBR: React to delay, not loss.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DCTCP: Router feedback.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pFabric: Packet priorities.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7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 (</a:t>
            </a:r>
            <a:r>
              <a:rPr lang="en"/>
              <a:t>1/3</a:t>
            </a:r>
            <a:r>
              <a:rPr lang="en"/>
              <a:t>) – BBR</a:t>
            </a:r>
            <a:endParaRPr/>
          </a:p>
        </p:txBody>
      </p:sp>
      <p:sp>
        <p:nvSpPr>
          <p:cNvPr id="3440" name="Google Shape;3440;p7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BBR (Google) reacts to delay instead of loss.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RTTs. When RTTs increase, slow down.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detect congestion before the queues fill up.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What is a Datacenter?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 far, we've thought about general-purpose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UC Berkeley's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Students' computers, servers in research labs.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Network infrastructure: Routers and links on campus.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Today, we'll think about datacenter </a:t>
            </a:r>
            <a:r>
              <a:rPr lang="en"/>
              <a:t>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Google's datacenter.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Servers running Google search, YouTube, Google Maps, etc.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Network infrastructure: </a:t>
            </a:r>
            <a:r>
              <a:rPr lang="en">
                <a:solidFill>
                  <a:schemeClr val="accent2"/>
                </a:solidFill>
              </a:rPr>
              <a:t>???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Unlike general-purpose networks we've seen so far, datacenter networks have unique constraints and specialized solutions.</a:t>
            </a:r>
            <a:endParaRPr/>
          </a:p>
        </p:txBody>
      </p:sp>
      <p:cxnSp>
        <p:nvCxnSpPr>
          <p:cNvPr id="222" name="Google Shape;222;p28"/>
          <p:cNvCxnSpPr>
            <a:stCxn id="223" idx="1"/>
          </p:cNvCxnSpPr>
          <p:nvPr/>
        </p:nvCxnSpPr>
        <p:spPr>
          <a:xfrm rot="10800000">
            <a:off x="3877975" y="3132350"/>
            <a:ext cx="66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8"/>
          <p:cNvSpPr txBox="1"/>
          <p:nvPr/>
        </p:nvSpPr>
        <p:spPr>
          <a:xfrm>
            <a:off x="4539475" y="2996900"/>
            <a:ext cx="2038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Our goal: Designing this.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7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DCTCP </a:t>
            </a:r>
            <a:r>
              <a:rPr lang="en"/>
              <a:t>(Microsoft, 2010) reacts to explicit feedback from routers.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the ECN (Explicit Congestion Notification) bit: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Routers mark packets when queue length exceeds a threshold.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slow down if the bit is set.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Not widely-deployed in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Well-suited for datacenters: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Requires a fairly simple change at hosts and routers.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Datacenter control ensures we can update all hosts and routers to use ECN.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modifications: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Routers start marking packets earlier. Allows senders to adapt earlier.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cut rate in proportion to number of packets with ECN markings. Allows senders to adapt more gently.</a:t>
            </a:r>
            <a:endParaRPr/>
          </a:p>
        </p:txBody>
      </p:sp>
      <p:sp>
        <p:nvSpPr>
          <p:cNvPr id="3446" name="Google Shape;3446;p7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Congestion Control (2/3) – DCTCP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7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(2/3) – DCTCP Performance</a:t>
            </a:r>
            <a:endParaRPr/>
          </a:p>
        </p:txBody>
      </p:sp>
      <p:sp>
        <p:nvSpPr>
          <p:cNvPr id="3452" name="Google Shape;3452;p74"/>
          <p:cNvSpPr txBox="1"/>
          <p:nvPr>
            <p:ph idx="1" type="body"/>
          </p:nvPr>
        </p:nvSpPr>
        <p:spPr>
          <a:xfrm>
            <a:off x="107050" y="402200"/>
            <a:ext cx="4722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measure performance with </a:t>
            </a:r>
            <a:r>
              <a:rPr b="1" lang="en"/>
              <a:t>FCT</a:t>
            </a:r>
            <a:r>
              <a:rPr lang="en"/>
              <a:t> (flow completion time):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from flow starting, to last byte being received at the destination.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benchmark</a:t>
            </a:r>
            <a:r>
              <a:rPr lang="en"/>
              <a:t> is the ideal FCT: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FCT using a omniscient scheduler with global knowledge, and schedules flows to minimize FCT.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Normalized FCT = FCT / </a:t>
            </a:r>
            <a:r>
              <a:rPr lang="en"/>
              <a:t>ideal</a:t>
            </a:r>
            <a:r>
              <a:rPr lang="en"/>
              <a:t> FCT.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longer am I than ideal?</a:t>
            </a:r>
            <a:endParaRPr/>
          </a:p>
        </p:txBody>
      </p:sp>
      <p:pic>
        <p:nvPicPr>
          <p:cNvPr id="3453" name="Google Shape;3453;p74"/>
          <p:cNvPicPr preferRelativeResize="0"/>
          <p:nvPr/>
        </p:nvPicPr>
        <p:blipFill rotWithShape="1">
          <a:blip r:embed="rId3">
            <a:alphaModFix/>
          </a:blip>
          <a:srcRect b="6524" l="15642" r="19666" t="0"/>
          <a:stretch/>
        </p:blipFill>
        <p:spPr>
          <a:xfrm>
            <a:off x="5026350" y="785925"/>
            <a:ext cx="3876376" cy="35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7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</a:t>
            </a:r>
            <a:endParaRPr/>
          </a:p>
        </p:txBody>
      </p:sp>
      <p:sp>
        <p:nvSpPr>
          <p:cNvPr id="3459" name="Google Shape;3459;p75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Give mice a way to skip to the front of the queue.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Packets carry a single priority number in the header.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= remaining flow size (number of unacknowledged bytes).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number = higher priority.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 Mice have high priority.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Implementation: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Switches send highest priority packet, and drop lowest priority packet.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Senders transmit at full rate (no adjustments).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Only drop transmission rate under extreme loss (timeouts).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non-trivial changes at both routers and end hosts.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p7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 Performance</a:t>
            </a:r>
            <a:endParaRPr/>
          </a:p>
        </p:txBody>
      </p:sp>
      <p:sp>
        <p:nvSpPr>
          <p:cNvPr id="3465" name="Google Shape;3465;p76"/>
          <p:cNvSpPr txBox="1"/>
          <p:nvPr>
            <p:ph idx="1" type="body"/>
          </p:nvPr>
        </p:nvSpPr>
        <p:spPr>
          <a:xfrm>
            <a:off x="107050" y="402200"/>
            <a:ext cx="47100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pFabric performs even better than DCTCP, and close to ideal!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Good example of network and host co-design.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But, practically harder to realize, since it requires full control.</a:t>
            </a:r>
            <a:endParaRPr/>
          </a:p>
        </p:txBody>
      </p:sp>
      <p:pic>
        <p:nvPicPr>
          <p:cNvPr id="3466" name="Google Shape;3466;p76"/>
          <p:cNvPicPr preferRelativeResize="0"/>
          <p:nvPr/>
        </p:nvPicPr>
        <p:blipFill rotWithShape="1">
          <a:blip r:embed="rId3">
            <a:alphaModFix/>
          </a:blip>
          <a:srcRect b="10063" l="17819" r="18127" t="-1304"/>
          <a:stretch/>
        </p:blipFill>
        <p:spPr>
          <a:xfrm>
            <a:off x="5166850" y="743075"/>
            <a:ext cx="3845551" cy="3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7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Congestion Control (3/3) – pFabric Performance</a:t>
            </a:r>
            <a:endParaRPr/>
          </a:p>
        </p:txBody>
      </p:sp>
      <p:sp>
        <p:nvSpPr>
          <p:cNvPr id="3472" name="Google Shape;3472;p7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does pFabric work so well?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throughput: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Elephant and mice travel together.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Senders transmit at full rate. No wasting time on slow start.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latency for mice (high priority).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De-prioritizing low-priority packets avoids collapses.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Datacenters</a:t>
            </a:r>
            <a:endParaRPr/>
          </a:p>
        </p:txBody>
      </p:sp>
      <p:sp>
        <p:nvSpPr>
          <p:cNvPr id="3478" name="Google Shape;3478;p7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Datacenters are single organization, multi-application environments.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key criteria is high any-to-any bandwidth.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 characterize this as bisection bandwidth.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topology of the datacenter must be designed to both be scalable, and cost-efficient.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technologies (e.g. congestion control) can be optimized based on the characteristics of datacenters.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Datacenters Different?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makes datacenter </a:t>
            </a:r>
            <a:r>
              <a:rPr lang="en"/>
              <a:t>network infrastructure different?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Exists in a </a:t>
            </a:r>
            <a:r>
              <a:rPr b="1" lang="en"/>
              <a:t>single physical location</a:t>
            </a:r>
            <a:r>
              <a:rPr lang="en"/>
              <a:t> (e.g. a building).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Centralized control</a:t>
            </a:r>
            <a:r>
              <a:rPr lang="en"/>
              <a:t>: Operated by a single organization.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operator has more control over the network and hosts (to some degree).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Homogenous</a:t>
            </a:r>
            <a:r>
              <a:rPr lang="en"/>
              <a:t>: Every server and switch can be built and operated identically.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Contrast with Berkeley's network: Some links are wired, others are wireless.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Made possible because of centralized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High performance requirements</a:t>
            </a:r>
            <a:r>
              <a:rPr lang="en"/>
              <a:t>: Need extremely high bandwidth, reliability, etc.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We'll focus on modern </a:t>
            </a:r>
            <a:r>
              <a:rPr i="1" lang="en"/>
              <a:t>hyperscale</a:t>
            </a:r>
            <a:r>
              <a:rPr lang="en"/>
              <a:t> datacenters (e.g. Google, Facebook, Amazon), but the concepts can scale down.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2998130" y="3342825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5278113" y="2872725"/>
            <a:ext cx="2806200" cy="20643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Traffic Patterns</a:t>
            </a:r>
            <a:endParaRPr/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107050" y="402200"/>
            <a:ext cx="8909700" cy="1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is critical because the datacenter has lots of </a:t>
            </a:r>
            <a:r>
              <a:rPr i="1" lang="en"/>
              <a:t>internal</a:t>
            </a:r>
            <a:r>
              <a:rPr lang="en"/>
              <a:t> traffic.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Suppose you load the Facebook home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one server you contact probably doesn't have all of Facebook's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server needs to exchange traffic with other servers to </a:t>
            </a:r>
            <a:r>
              <a:rPr lang="en"/>
              <a:t>answer </a:t>
            </a:r>
            <a:r>
              <a:rPr lang="en"/>
              <a:t>your request.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Fetch ads, photos, posts, etc. from other servers with that data.</a:t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6340038" y="30507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6340038" y="42699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0"/>
          <p:cNvCxnSpPr>
            <a:stCxn id="241" idx="1"/>
            <a:endCxn id="242" idx="3"/>
          </p:cNvCxnSpPr>
          <p:nvPr/>
        </p:nvCxnSpPr>
        <p:spPr>
          <a:xfrm rot="10800000">
            <a:off x="5955138" y="3802876"/>
            <a:ext cx="3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 txBox="1"/>
          <p:nvPr/>
        </p:nvSpPr>
        <p:spPr>
          <a:xfrm>
            <a:off x="750275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1969500" y="31626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router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1021925" y="3660375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0"/>
          <p:cNvCxnSpPr>
            <a:stCxn id="245" idx="6"/>
            <a:endCxn id="247" idx="2"/>
          </p:cNvCxnSpPr>
          <p:nvPr/>
        </p:nvCxnSpPr>
        <p:spPr>
          <a:xfrm flipH="1" rot="10800000">
            <a:off x="1306925" y="3796575"/>
            <a:ext cx="5767500" cy="6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0"/>
          <p:cNvSpPr/>
          <p:nvPr/>
        </p:nvSpPr>
        <p:spPr>
          <a:xfrm>
            <a:off x="56700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6340038" y="3660376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2241138" y="36603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3102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3483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3864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4245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4626575" y="3711225"/>
            <a:ext cx="170700" cy="17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6414552" y="3195606"/>
            <a:ext cx="675983" cy="545575"/>
          </a:xfrm>
          <a:custGeom>
            <a:rect b="b" l="l" r="r" t="t"/>
            <a:pathLst>
              <a:path extrusionOk="0" h="21823" w="28122">
                <a:moveTo>
                  <a:pt x="27944" y="0"/>
                </a:moveTo>
                <a:cubicBezTo>
                  <a:pt x="23994" y="596"/>
                  <a:pt x="8522" y="403"/>
                  <a:pt x="4244" y="3578"/>
                </a:cubicBezTo>
                <a:cubicBezTo>
                  <a:pt x="-34" y="6753"/>
                  <a:pt x="-1704" y="16009"/>
                  <a:pt x="2276" y="19050"/>
                </a:cubicBezTo>
                <a:cubicBezTo>
                  <a:pt x="6256" y="22091"/>
                  <a:pt x="23815" y="21361"/>
                  <a:pt x="28123" y="21823"/>
                </a:cubicBezTo>
              </a:path>
            </a:pathLst>
          </a:cu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Google Shape;255;p30"/>
          <p:cNvSpPr/>
          <p:nvPr/>
        </p:nvSpPr>
        <p:spPr>
          <a:xfrm flipH="1" rot="10800000">
            <a:off x="6423495" y="3867991"/>
            <a:ext cx="675983" cy="545575"/>
          </a:xfrm>
          <a:custGeom>
            <a:rect b="b" l="l" r="r" t="t"/>
            <a:pathLst>
              <a:path extrusionOk="0" h="21823" w="28122">
                <a:moveTo>
                  <a:pt x="27944" y="0"/>
                </a:moveTo>
                <a:cubicBezTo>
                  <a:pt x="23994" y="596"/>
                  <a:pt x="8522" y="403"/>
                  <a:pt x="4244" y="3578"/>
                </a:cubicBezTo>
                <a:cubicBezTo>
                  <a:pt x="-34" y="6753"/>
                  <a:pt x="-1704" y="16009"/>
                  <a:pt x="2276" y="19050"/>
                </a:cubicBezTo>
                <a:cubicBezTo>
                  <a:pt x="6256" y="22091"/>
                  <a:pt x="23815" y="21361"/>
                  <a:pt x="28123" y="21823"/>
                </a:cubicBezTo>
              </a:path>
            </a:pathLst>
          </a:cu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Google Shape;247;p30"/>
          <p:cNvSpPr/>
          <p:nvPr/>
        </p:nvSpPr>
        <p:spPr>
          <a:xfrm>
            <a:off x="7074438" y="36540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7074438" y="30507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7074438" y="4269964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3402575" y="2837313"/>
            <a:ext cx="22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External traffic between you (the user) and datacenter.</a:t>
            </a:r>
            <a:endParaRPr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7597600" y="2403100"/>
            <a:ext cx="138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Internal traffic between servers in the datacenter.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Datacenter Traffic Patterns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High performance is critical because the datacenter has lots of </a:t>
            </a:r>
            <a:r>
              <a:rPr i="1" lang="en"/>
              <a:t>internal</a:t>
            </a:r>
            <a:r>
              <a:rPr lang="en"/>
              <a:t> traffic.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single request from the user might trigger lots of backend requests between datacenter servers.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Loading a Facebook page.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Big data analytics like MapReduce.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There's significantly more internal traffic (between machines) than external traffic (machine to user).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Sometimes, there's no user-facing traffic at all.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Example: A server backing up its data on another server.</a:t>
            </a:r>
            <a:endParaRPr/>
          </a:p>
        </p:txBody>
      </p:sp>
      <p:graphicFrame>
        <p:nvGraphicFramePr>
          <p:cNvPr id="266" name="Google Shape;266;p31"/>
          <p:cNvGraphicFramePr/>
          <p:nvPr/>
        </p:nvGraphicFramePr>
        <p:xfrm>
          <a:off x="297100" y="37869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{F4F7467F-B33D-4651-8C77-A3F6850C4EA7}</a:tableStyleId>
              </a:tblPr>
              <a:tblGrid>
                <a:gridCol w="3106475"/>
                <a:gridCol w="868350"/>
                <a:gridCol w="1121025"/>
              </a:tblGrid>
              <a:tr h="402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Scaling Memcache at Facebook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Link</a:t>
                      </a:r>
                      <a:endParaRPr b="1" sz="16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Rajesh Nishtala et. al.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USENIX NSDI, 2013</a:t>
                      </a:r>
                      <a:endParaRPr i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AF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67" name="Google Shape;267;p31"/>
          <p:cNvSpPr txBox="1"/>
          <p:nvPr/>
        </p:nvSpPr>
        <p:spPr>
          <a:xfrm>
            <a:off x="5851605" y="3802480"/>
            <a:ext cx="2975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Loading one popular page requires 521 internal loads on average.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99th percentile = 1740 loads!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 rot="10800000">
            <a:off x="5392950" y="4005400"/>
            <a:ext cx="51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>
            <a:off x="6037550" y="2698625"/>
            <a:ext cx="2499300" cy="1379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Datacenter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6145363" y="3075677"/>
            <a:ext cx="506400" cy="916200"/>
            <a:chOff x="6144375" y="2844502"/>
            <a:chExt cx="506400" cy="916200"/>
          </a:xfrm>
        </p:grpSpPr>
        <p:sp>
          <p:nvSpPr>
            <p:cNvPr id="275" name="Google Shape;275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87" name="Google Shape;287;p32"/>
          <p:cNvGrpSpPr/>
          <p:nvPr/>
        </p:nvGrpSpPr>
        <p:grpSpPr>
          <a:xfrm>
            <a:off x="6737788" y="3075677"/>
            <a:ext cx="506400" cy="916200"/>
            <a:chOff x="6144375" y="2844502"/>
            <a:chExt cx="506400" cy="916200"/>
          </a:xfrm>
        </p:grpSpPr>
        <p:sp>
          <p:nvSpPr>
            <p:cNvPr id="288" name="Google Shape;288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00" name="Google Shape;300;p32"/>
          <p:cNvGrpSpPr/>
          <p:nvPr/>
        </p:nvGrpSpPr>
        <p:grpSpPr>
          <a:xfrm>
            <a:off x="7330213" y="3075677"/>
            <a:ext cx="506400" cy="916200"/>
            <a:chOff x="6144375" y="2844502"/>
            <a:chExt cx="506400" cy="916200"/>
          </a:xfrm>
        </p:grpSpPr>
        <p:sp>
          <p:nvSpPr>
            <p:cNvPr id="301" name="Google Shape;301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3" name="Google Shape;313;p32"/>
          <p:cNvGrpSpPr/>
          <p:nvPr/>
        </p:nvGrpSpPr>
        <p:grpSpPr>
          <a:xfrm>
            <a:off x="7922638" y="3075677"/>
            <a:ext cx="506400" cy="916200"/>
            <a:chOff x="6144375" y="2844502"/>
            <a:chExt cx="506400" cy="916200"/>
          </a:xfrm>
        </p:grpSpPr>
        <p:sp>
          <p:nvSpPr>
            <p:cNvPr id="314" name="Google Shape;314;p32"/>
            <p:cNvSpPr/>
            <p:nvPr/>
          </p:nvSpPr>
          <p:spPr>
            <a:xfrm>
              <a:off x="6144375" y="3684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6144375" y="36080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144375" y="3531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144375" y="34553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6144375" y="33788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144375" y="33026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6144375" y="32261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144375" y="31499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144375" y="30734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144375" y="29972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144375" y="29207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144375" y="2844502"/>
              <a:ext cx="506400" cy="765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26" name="Google Shape;326;p3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Datacenter Traffic Patterns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07050" y="402200"/>
            <a:ext cx="56184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Terminology: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East-west</a:t>
            </a:r>
            <a:r>
              <a:rPr lang="en"/>
              <a:t> traffic is internal, between machines.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North-south</a:t>
            </a:r>
            <a:r>
              <a:rPr lang="en"/>
              <a:t> traffic is external, from the datacenter to elsewhere.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East-west traffic is several orders of magnitude larger than north-south traffic.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6347605" y="864400"/>
            <a:ext cx="1879200" cy="9201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32"/>
          <p:cNvCxnSpPr/>
          <p:nvPr/>
        </p:nvCxnSpPr>
        <p:spPr>
          <a:xfrm>
            <a:off x="6037550" y="3845375"/>
            <a:ext cx="24993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0" name="Google Shape;330;p32"/>
          <p:cNvCxnSpPr>
            <a:stCxn id="273" idx="0"/>
            <a:endCxn id="328" idx="4"/>
          </p:cNvCxnSpPr>
          <p:nvPr/>
        </p:nvCxnSpPr>
        <p:spPr>
          <a:xfrm rot="10800000">
            <a:off x="7287200" y="1784525"/>
            <a:ext cx="0" cy="914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1" name="Google Shape;331;p32"/>
          <p:cNvSpPr txBox="1"/>
          <p:nvPr/>
        </p:nvSpPr>
        <p:spPr>
          <a:xfrm>
            <a:off x="7287200" y="2010713"/>
            <a:ext cx="143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North-south</a:t>
            </a:r>
            <a:endParaRPr sz="1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6569450" y="4069463"/>
            <a:ext cx="143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East-west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